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18"/>
  </p:notesMasterIdLst>
  <p:handoutMasterIdLst>
    <p:handoutMasterId r:id="rId19"/>
  </p:handoutMasterIdLst>
  <p:sldIdLst>
    <p:sldId id="341" r:id="rId5"/>
    <p:sldId id="342" r:id="rId6"/>
    <p:sldId id="343" r:id="rId7"/>
    <p:sldId id="325" r:id="rId8"/>
    <p:sldId id="322" r:id="rId9"/>
    <p:sldId id="340" r:id="rId10"/>
    <p:sldId id="332" r:id="rId11"/>
    <p:sldId id="331" r:id="rId12"/>
    <p:sldId id="334" r:id="rId13"/>
    <p:sldId id="333" r:id="rId14"/>
    <p:sldId id="338" r:id="rId15"/>
    <p:sldId id="327" r:id="rId16"/>
    <p:sldId id="33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98"/>
    <a:srgbClr val="00A6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E1B22E-DFF1-4CAA-924F-218C768C40F3}" v="90" dt="2025-01-24T02:33:24.91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84739" autoAdjust="0"/>
  </p:normalViewPr>
  <p:slideViewPr>
    <p:cSldViewPr snapToGrid="0" snapToObjects="1">
      <p:cViewPr varScale="1">
        <p:scale>
          <a:sx n="94" d="100"/>
          <a:sy n="94" d="100"/>
        </p:scale>
        <p:origin x="1512" y="7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showGuides="1">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B5D66F-6466-4C91-876C-6A511B12FFC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06E257E4-E3C8-401E-B5A1-693E12CA78B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664CD8-CEF4-407D-B1E2-B63F4025951E}" type="datetimeFigureOut">
              <a:rPr lang="en-AU" smtClean="0"/>
              <a:t>11/02/2025</a:t>
            </a:fld>
            <a:endParaRPr lang="en-AU"/>
          </a:p>
        </p:txBody>
      </p:sp>
      <p:sp>
        <p:nvSpPr>
          <p:cNvPr id="4" name="Footer Placeholder 3">
            <a:extLst>
              <a:ext uri="{FF2B5EF4-FFF2-40B4-BE49-F238E27FC236}">
                <a16:creationId xmlns:a16="http://schemas.microsoft.com/office/drawing/2014/main" id="{26B38DD6-2958-4F9A-97ED-031EF619AE5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B8D032F8-3785-482A-8841-E8FA073D3BF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867467-4BDE-4880-B74A-716FE863E1F1}" type="slidenum">
              <a:rPr lang="en-AU" smtClean="0"/>
              <a:t>‹#›</a:t>
            </a:fld>
            <a:endParaRPr lang="en-AU"/>
          </a:p>
        </p:txBody>
      </p:sp>
    </p:spTree>
    <p:extLst>
      <p:ext uri="{BB962C8B-B14F-4D97-AF65-F5344CB8AC3E}">
        <p14:creationId xmlns:p14="http://schemas.microsoft.com/office/powerpoint/2010/main" val="25444559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7A8AFD-BCA5-0F40-B12A-03C02F08D0D2}"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D9FDE2-797B-454F-B658-773C4FF1F963}" type="slidenum">
              <a:rPr lang="en-US" smtClean="0"/>
              <a:t>‹#›</a:t>
            </a:fld>
            <a:endParaRPr lang="en-US"/>
          </a:p>
        </p:txBody>
      </p:sp>
    </p:spTree>
    <p:extLst>
      <p:ext uri="{BB962C8B-B14F-4D97-AF65-F5344CB8AC3E}">
        <p14:creationId xmlns:p14="http://schemas.microsoft.com/office/powerpoint/2010/main" val="1399121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9FDE2-797B-454F-B658-773C4FF1F963}" type="slidenum">
              <a:rPr lang="en-US" smtClean="0"/>
              <a:t>5</a:t>
            </a:fld>
            <a:endParaRPr lang="en-US"/>
          </a:p>
        </p:txBody>
      </p:sp>
    </p:spTree>
    <p:extLst>
      <p:ext uri="{BB962C8B-B14F-4D97-AF65-F5344CB8AC3E}">
        <p14:creationId xmlns:p14="http://schemas.microsoft.com/office/powerpoint/2010/main" val="2003219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BED9FDE2-797B-454F-B658-773C4FF1F963}" type="slidenum">
              <a:rPr lang="en-US" smtClean="0"/>
              <a:t>6</a:t>
            </a:fld>
            <a:endParaRPr lang="en-US"/>
          </a:p>
        </p:txBody>
      </p:sp>
    </p:spTree>
    <p:extLst>
      <p:ext uri="{BB962C8B-B14F-4D97-AF65-F5344CB8AC3E}">
        <p14:creationId xmlns:p14="http://schemas.microsoft.com/office/powerpoint/2010/main" val="3406652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D9FDE2-797B-454F-B658-773C4FF1F963}" type="slidenum">
              <a:rPr lang="en-US" smtClean="0"/>
              <a:t>8</a:t>
            </a:fld>
            <a:endParaRPr lang="en-US"/>
          </a:p>
        </p:txBody>
      </p:sp>
    </p:spTree>
    <p:extLst>
      <p:ext uri="{BB962C8B-B14F-4D97-AF65-F5344CB8AC3E}">
        <p14:creationId xmlns:p14="http://schemas.microsoft.com/office/powerpoint/2010/main" val="614088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6" hasCustomPrompt="1"/>
          </p:nvPr>
        </p:nvSpPr>
        <p:spPr>
          <a:xfrm>
            <a:off x="664028" y="3418114"/>
            <a:ext cx="5504297" cy="495918"/>
          </a:xfrm>
          <a:prstGeom prst="rect">
            <a:avLst/>
          </a:prstGeom>
        </p:spPr>
        <p:txBody>
          <a:bodyPr/>
          <a:lstStyle>
            <a:lvl1pPr marL="0" indent="0">
              <a:buNone/>
              <a:defRPr sz="2400" b="0" i="0" baseline="0">
                <a:solidFill>
                  <a:srgbClr val="007298"/>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a:t>Insert subtitle</a:t>
            </a:r>
            <a:endParaRPr lang="en-US" dirty="0"/>
          </a:p>
        </p:txBody>
      </p:sp>
      <p:sp>
        <p:nvSpPr>
          <p:cNvPr id="7" name="Text Placeholder 6"/>
          <p:cNvSpPr>
            <a:spLocks noGrp="1"/>
          </p:cNvSpPr>
          <p:nvPr>
            <p:ph type="body" sz="quarter" idx="17" hasCustomPrompt="1"/>
          </p:nvPr>
        </p:nvSpPr>
        <p:spPr>
          <a:xfrm>
            <a:off x="664028" y="2731752"/>
            <a:ext cx="7224609" cy="573088"/>
          </a:xfrm>
          <a:prstGeom prst="rect">
            <a:avLst/>
          </a:prstGeom>
        </p:spPr>
        <p:txBody>
          <a:bodyPr/>
          <a:lstStyle>
            <a:lvl1pPr marL="0" indent="0">
              <a:buNone/>
              <a:defRPr sz="3800" b="1" i="0">
                <a:solidFill>
                  <a:srgbClr val="007298"/>
                </a:solidFill>
                <a:latin typeface="Roboto Black" charset="0"/>
                <a:ea typeface="Roboto Black" charset="0"/>
                <a:cs typeface="Roboto Black" charset="0"/>
              </a:defRPr>
            </a:lvl1pPr>
            <a:lvl2pPr marL="457200" indent="0">
              <a:buNone/>
              <a:defRPr sz="3800" b="1" i="0">
                <a:latin typeface="Roboto Black" charset="0"/>
                <a:ea typeface="Roboto Black" charset="0"/>
                <a:cs typeface="Roboto Black" charset="0"/>
              </a:defRPr>
            </a:lvl2pPr>
            <a:lvl3pPr marL="914400" indent="0">
              <a:buNone/>
              <a:defRPr sz="3800" b="1" i="0">
                <a:latin typeface="Roboto Black" charset="0"/>
                <a:ea typeface="Roboto Black" charset="0"/>
                <a:cs typeface="Roboto Black" charset="0"/>
              </a:defRPr>
            </a:lvl3pPr>
            <a:lvl4pPr marL="1371600" indent="0">
              <a:buNone/>
              <a:defRPr sz="3800" b="1" i="0">
                <a:latin typeface="Roboto Black" charset="0"/>
                <a:ea typeface="Roboto Black" charset="0"/>
                <a:cs typeface="Roboto Black" charset="0"/>
              </a:defRPr>
            </a:lvl4pPr>
            <a:lvl5pPr marL="1828800" indent="0">
              <a:buNone/>
              <a:defRPr sz="3800" b="1" i="0">
                <a:latin typeface="Roboto Black" charset="0"/>
                <a:ea typeface="Roboto Black" charset="0"/>
                <a:cs typeface="Roboto Black" charset="0"/>
              </a:defRPr>
            </a:lvl5pPr>
          </a:lstStyle>
          <a:p>
            <a:pPr lvl="0"/>
            <a:r>
              <a:rPr lang="en-GB" dirty="0"/>
              <a:t>Presentation title</a:t>
            </a:r>
            <a:endParaRPr lang="en-US" dirty="0"/>
          </a:p>
        </p:txBody>
      </p:sp>
      <p:sp>
        <p:nvSpPr>
          <p:cNvPr id="9" name="Text Placeholder 8"/>
          <p:cNvSpPr>
            <a:spLocks noGrp="1"/>
          </p:cNvSpPr>
          <p:nvPr>
            <p:ph type="body" sz="quarter" idx="18" hasCustomPrompt="1"/>
          </p:nvPr>
        </p:nvSpPr>
        <p:spPr>
          <a:xfrm>
            <a:off x="664028" y="6100990"/>
            <a:ext cx="3024569" cy="315308"/>
          </a:xfrm>
          <a:prstGeom prst="rect">
            <a:avLst/>
          </a:prstGeom>
        </p:spPr>
        <p:txBody>
          <a:bodyPr/>
          <a:lstStyle>
            <a:lvl1pPr marL="0" indent="0">
              <a:buNone/>
              <a:defRPr sz="1200" b="0" i="0">
                <a:solidFill>
                  <a:srgbClr val="007298"/>
                </a:solidFill>
                <a:latin typeface="Roboto Light" charset="0"/>
                <a:ea typeface="Roboto Light" charset="0"/>
                <a:cs typeface="Roboto Light" charset="0"/>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Date</a:t>
            </a:r>
            <a:endParaRPr lang="en-US" dirty="0"/>
          </a:p>
        </p:txBody>
      </p:sp>
    </p:spTree>
    <p:extLst>
      <p:ext uri="{BB962C8B-B14F-4D97-AF65-F5344CB8AC3E}">
        <p14:creationId xmlns:p14="http://schemas.microsoft.com/office/powerpoint/2010/main" val="11954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Full Colour 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EE924FE-0BDB-4F0E-935A-466BD17B4737}"/>
              </a:ext>
            </a:extLst>
          </p:cNvPr>
          <p:cNvSpPr/>
          <p:nvPr userDrawn="1"/>
        </p:nvSpPr>
        <p:spPr>
          <a:xfrm>
            <a:off x="9738050" y="300385"/>
            <a:ext cx="2295330" cy="8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 Placeholder 6"/>
          <p:cNvSpPr>
            <a:spLocks noGrp="1"/>
          </p:cNvSpPr>
          <p:nvPr>
            <p:ph type="body" sz="quarter" idx="17" hasCustomPrompt="1"/>
          </p:nvPr>
        </p:nvSpPr>
        <p:spPr>
          <a:xfrm>
            <a:off x="664027" y="1382662"/>
            <a:ext cx="6558183" cy="573088"/>
          </a:xfrm>
          <a:prstGeom prst="rect">
            <a:avLst/>
          </a:prstGeom>
        </p:spPr>
        <p:txBody>
          <a:bodyPr/>
          <a:lstStyle>
            <a:lvl1pPr marL="0" indent="0">
              <a:buNone/>
              <a:defRPr sz="3200" b="1" i="0">
                <a:solidFill>
                  <a:srgbClr val="007298"/>
                </a:solidFill>
                <a:latin typeface="Roboto Black" charset="0"/>
                <a:ea typeface="Roboto Black" charset="0"/>
                <a:cs typeface="Roboto Black" charset="0"/>
              </a:defRPr>
            </a:lvl1pPr>
            <a:lvl2pPr marL="457200" indent="0">
              <a:buNone/>
              <a:defRPr sz="3800" b="1" i="0">
                <a:latin typeface="Roboto Black" charset="0"/>
                <a:ea typeface="Roboto Black" charset="0"/>
                <a:cs typeface="Roboto Black" charset="0"/>
              </a:defRPr>
            </a:lvl2pPr>
            <a:lvl3pPr marL="914400" indent="0">
              <a:buNone/>
              <a:defRPr sz="3800" b="1" i="0">
                <a:latin typeface="Roboto Black" charset="0"/>
                <a:ea typeface="Roboto Black" charset="0"/>
                <a:cs typeface="Roboto Black" charset="0"/>
              </a:defRPr>
            </a:lvl3pPr>
            <a:lvl4pPr marL="1371600" indent="0">
              <a:buNone/>
              <a:defRPr sz="3800" b="1" i="0">
                <a:latin typeface="Roboto Black" charset="0"/>
                <a:ea typeface="Roboto Black" charset="0"/>
                <a:cs typeface="Roboto Black" charset="0"/>
              </a:defRPr>
            </a:lvl4pPr>
            <a:lvl5pPr marL="1828800" indent="0">
              <a:buNone/>
              <a:defRPr sz="3800" b="1" i="0">
                <a:latin typeface="Roboto Black" charset="0"/>
                <a:ea typeface="Roboto Black" charset="0"/>
                <a:cs typeface="Roboto Black" charset="0"/>
              </a:defRPr>
            </a:lvl5pPr>
          </a:lstStyle>
          <a:p>
            <a:pPr lvl="0"/>
            <a:r>
              <a:rPr lang="en-GB"/>
              <a:t>Insert </a:t>
            </a:r>
            <a:r>
              <a:rPr lang="en-GB" dirty="0"/>
              <a:t>title</a:t>
            </a:r>
            <a:endParaRPr lang="en-US" dirty="0"/>
          </a:p>
        </p:txBody>
      </p:sp>
      <p:sp>
        <p:nvSpPr>
          <p:cNvPr id="11" name="Text Placeholder 2"/>
          <p:cNvSpPr>
            <a:spLocks noGrp="1"/>
          </p:cNvSpPr>
          <p:nvPr>
            <p:ph type="body" sz="quarter" idx="16" hasCustomPrompt="1"/>
          </p:nvPr>
        </p:nvSpPr>
        <p:spPr>
          <a:xfrm>
            <a:off x="664029" y="2389855"/>
            <a:ext cx="6625534" cy="3261643"/>
          </a:xfrm>
          <a:prstGeom prst="rect">
            <a:avLst/>
          </a:prstGeom>
        </p:spPr>
        <p:txBody>
          <a:bodyPr/>
          <a:lstStyle>
            <a:lvl1pPr marL="0" indent="0" algn="l" defTabSz="914400" rtl="0" eaLnBrk="1" latinLnBrk="0" hangingPunct="1">
              <a:lnSpc>
                <a:spcPct val="90000"/>
              </a:lnSpc>
              <a:spcBef>
                <a:spcPts val="1000"/>
              </a:spcBef>
              <a:buFont typeface="Arial"/>
              <a:buNone/>
              <a:defRPr lang="en-US" sz="1800" b="0" i="0" kern="1200" baseline="0" dirty="0">
                <a:solidFill>
                  <a:schemeClr val="tx1"/>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Text 1</a:t>
            </a:r>
            <a:endParaRPr lang="en-US" dirty="0"/>
          </a:p>
        </p:txBody>
      </p:sp>
      <p:sp>
        <p:nvSpPr>
          <p:cNvPr id="12" name="Text Placeholder 2"/>
          <p:cNvSpPr>
            <a:spLocks noGrp="1"/>
          </p:cNvSpPr>
          <p:nvPr>
            <p:ph type="body" sz="quarter" idx="18" hasCustomPrompt="1"/>
          </p:nvPr>
        </p:nvSpPr>
        <p:spPr>
          <a:xfrm>
            <a:off x="664027" y="6100990"/>
            <a:ext cx="5302820" cy="299810"/>
          </a:xfrm>
          <a:prstGeom prst="rect">
            <a:avLst/>
          </a:prstGeom>
        </p:spPr>
        <p:txBody>
          <a:bodyPr/>
          <a:lstStyle>
            <a:lvl1pPr marL="0" indent="0">
              <a:buNone/>
              <a:defRPr sz="1200" b="0" i="0" baseline="0">
                <a:solidFill>
                  <a:srgbClr val="007298"/>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1 | Presentation name</a:t>
            </a:r>
            <a:endParaRPr lang="en-US" dirty="0"/>
          </a:p>
        </p:txBody>
      </p:sp>
      <p:pic>
        <p:nvPicPr>
          <p:cNvPr id="3" name="Picture 2">
            <a:extLst>
              <a:ext uri="{FF2B5EF4-FFF2-40B4-BE49-F238E27FC236}">
                <a16:creationId xmlns:a16="http://schemas.microsoft.com/office/drawing/2014/main" id="{D121EEE7-B4C2-466A-B2CE-51B30C03591B}"/>
              </a:ext>
            </a:extLst>
          </p:cNvPr>
          <p:cNvPicPr>
            <a:picLocks noChangeAspect="1"/>
          </p:cNvPicPr>
          <p:nvPr userDrawn="1"/>
        </p:nvPicPr>
        <p:blipFill>
          <a:blip r:embed="rId3"/>
          <a:stretch>
            <a:fillRect/>
          </a:stretch>
        </p:blipFill>
        <p:spPr>
          <a:xfrm>
            <a:off x="9556490" y="234921"/>
            <a:ext cx="2476890" cy="951872"/>
          </a:xfrm>
          <a:prstGeom prst="rect">
            <a:avLst/>
          </a:prstGeom>
        </p:spPr>
      </p:pic>
    </p:spTree>
    <p:extLst>
      <p:ext uri="{BB962C8B-B14F-4D97-AF65-F5344CB8AC3E}">
        <p14:creationId xmlns:p14="http://schemas.microsoft.com/office/powerpoint/2010/main" val="429917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Full Colour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664027" y="1382662"/>
            <a:ext cx="6558183" cy="573088"/>
          </a:xfrm>
          <a:prstGeom prst="rect">
            <a:avLst/>
          </a:prstGeom>
        </p:spPr>
        <p:txBody>
          <a:bodyPr/>
          <a:lstStyle>
            <a:lvl1pPr marL="0" indent="0">
              <a:buNone/>
              <a:defRPr sz="3200" b="1" i="0">
                <a:solidFill>
                  <a:srgbClr val="007298"/>
                </a:solidFill>
                <a:latin typeface="Roboto Black" charset="0"/>
                <a:ea typeface="Roboto Black" charset="0"/>
                <a:cs typeface="Roboto Black" charset="0"/>
              </a:defRPr>
            </a:lvl1pPr>
            <a:lvl2pPr marL="457200" indent="0">
              <a:buNone/>
              <a:defRPr sz="3800" b="1" i="0">
                <a:latin typeface="Roboto Black" charset="0"/>
                <a:ea typeface="Roboto Black" charset="0"/>
                <a:cs typeface="Roboto Black" charset="0"/>
              </a:defRPr>
            </a:lvl2pPr>
            <a:lvl3pPr marL="914400" indent="0">
              <a:buNone/>
              <a:defRPr sz="3800" b="1" i="0">
                <a:latin typeface="Roboto Black" charset="0"/>
                <a:ea typeface="Roboto Black" charset="0"/>
                <a:cs typeface="Roboto Black" charset="0"/>
              </a:defRPr>
            </a:lvl3pPr>
            <a:lvl4pPr marL="1371600" indent="0">
              <a:buNone/>
              <a:defRPr sz="3800" b="1" i="0">
                <a:latin typeface="Roboto Black" charset="0"/>
                <a:ea typeface="Roboto Black" charset="0"/>
                <a:cs typeface="Roboto Black" charset="0"/>
              </a:defRPr>
            </a:lvl4pPr>
            <a:lvl5pPr marL="1828800" indent="0">
              <a:buNone/>
              <a:defRPr sz="3800" b="1" i="0">
                <a:latin typeface="Roboto Black" charset="0"/>
                <a:ea typeface="Roboto Black" charset="0"/>
                <a:cs typeface="Roboto Black" charset="0"/>
              </a:defRPr>
            </a:lvl5pPr>
          </a:lstStyle>
          <a:p>
            <a:pPr lvl="0"/>
            <a:r>
              <a:rPr lang="en-GB"/>
              <a:t>Insert </a:t>
            </a:r>
            <a:r>
              <a:rPr lang="en-GB" dirty="0"/>
              <a:t>title</a:t>
            </a:r>
            <a:endParaRPr lang="en-US" dirty="0"/>
          </a:p>
        </p:txBody>
      </p:sp>
      <p:sp>
        <p:nvSpPr>
          <p:cNvPr id="10" name="Text Placeholder 2"/>
          <p:cNvSpPr>
            <a:spLocks noGrp="1"/>
          </p:cNvSpPr>
          <p:nvPr>
            <p:ph type="body" sz="quarter" idx="20" hasCustomPrompt="1"/>
          </p:nvPr>
        </p:nvSpPr>
        <p:spPr>
          <a:xfrm>
            <a:off x="664027" y="2389854"/>
            <a:ext cx="6558185" cy="1077415"/>
          </a:xfrm>
          <a:prstGeom prst="rect">
            <a:avLst/>
          </a:prstGeom>
        </p:spPr>
        <p:txBody>
          <a:bodyPr/>
          <a:lstStyle>
            <a:lvl1pPr marL="0" indent="0">
              <a:buNone/>
              <a:defRPr sz="1800" b="0" i="0" baseline="0">
                <a:solidFill>
                  <a:schemeClr val="tx1"/>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Text 1</a:t>
            </a:r>
            <a:endParaRPr lang="en-US" dirty="0"/>
          </a:p>
        </p:txBody>
      </p:sp>
      <p:sp>
        <p:nvSpPr>
          <p:cNvPr id="11" name="Text Placeholder 2"/>
          <p:cNvSpPr>
            <a:spLocks noGrp="1"/>
          </p:cNvSpPr>
          <p:nvPr>
            <p:ph type="body" sz="quarter" idx="21" hasCustomPrompt="1"/>
          </p:nvPr>
        </p:nvSpPr>
        <p:spPr>
          <a:xfrm>
            <a:off x="664025" y="3822055"/>
            <a:ext cx="6558185" cy="446706"/>
          </a:xfrm>
          <a:prstGeom prst="rect">
            <a:avLst/>
          </a:prstGeom>
        </p:spPr>
        <p:txBody>
          <a:bodyPr/>
          <a:lstStyle>
            <a:lvl1pPr marL="0" indent="0">
              <a:buNone/>
              <a:defRPr sz="1800" b="0" i="0" baseline="0">
                <a:solidFill>
                  <a:srgbClr val="00A6B6"/>
                </a:solidFill>
                <a:latin typeface="Roboto" charset="0"/>
                <a:ea typeface="Roboto" charset="0"/>
                <a:cs typeface="Roboto"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Subtitle:</a:t>
            </a:r>
            <a:endParaRPr lang="en-US" dirty="0"/>
          </a:p>
        </p:txBody>
      </p:sp>
      <p:sp>
        <p:nvSpPr>
          <p:cNvPr id="17" name="Text Placeholder 2"/>
          <p:cNvSpPr>
            <a:spLocks noGrp="1"/>
          </p:cNvSpPr>
          <p:nvPr>
            <p:ph type="body" sz="quarter" idx="22" hasCustomPrompt="1"/>
          </p:nvPr>
        </p:nvSpPr>
        <p:spPr>
          <a:xfrm>
            <a:off x="664024" y="4268761"/>
            <a:ext cx="6558185" cy="1077415"/>
          </a:xfrm>
          <a:prstGeom prst="rect">
            <a:avLst/>
          </a:prstGeom>
        </p:spPr>
        <p:txBody>
          <a:bodyPr/>
          <a:lstStyle>
            <a:lvl1pPr marL="285750" indent="-285750">
              <a:buFont typeface="Arial" charset="0"/>
              <a:buChar char="•"/>
              <a:defRPr sz="1800" b="0" i="0" baseline="0">
                <a:solidFill>
                  <a:schemeClr val="tx1"/>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Bullet 1</a:t>
            </a:r>
          </a:p>
          <a:p>
            <a:pPr lvl="0"/>
            <a:r>
              <a:rPr lang="en-GB" dirty="0"/>
              <a:t>Bullet 2</a:t>
            </a:r>
          </a:p>
          <a:p>
            <a:pPr lvl="0"/>
            <a:r>
              <a:rPr lang="en-GB" dirty="0"/>
              <a:t>Bullet 3</a:t>
            </a:r>
            <a:endParaRPr lang="en-US" dirty="0"/>
          </a:p>
        </p:txBody>
      </p:sp>
      <p:sp>
        <p:nvSpPr>
          <p:cNvPr id="20" name="Text Placeholder 2"/>
          <p:cNvSpPr>
            <a:spLocks noGrp="1"/>
          </p:cNvSpPr>
          <p:nvPr>
            <p:ph type="body" sz="quarter" idx="18" hasCustomPrompt="1"/>
          </p:nvPr>
        </p:nvSpPr>
        <p:spPr>
          <a:xfrm>
            <a:off x="664027" y="6100990"/>
            <a:ext cx="5302820" cy="299810"/>
          </a:xfrm>
          <a:prstGeom prst="rect">
            <a:avLst/>
          </a:prstGeom>
        </p:spPr>
        <p:txBody>
          <a:bodyPr/>
          <a:lstStyle>
            <a:lvl1pPr marL="0" indent="0">
              <a:buNone/>
              <a:defRPr sz="1200" b="0" i="0" baseline="0">
                <a:solidFill>
                  <a:srgbClr val="007298"/>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1 | Presentation name</a:t>
            </a:r>
            <a:endParaRPr lang="en-US" dirty="0"/>
          </a:p>
        </p:txBody>
      </p:sp>
      <p:sp>
        <p:nvSpPr>
          <p:cNvPr id="7" name="Rectangle 6">
            <a:extLst>
              <a:ext uri="{FF2B5EF4-FFF2-40B4-BE49-F238E27FC236}">
                <a16:creationId xmlns:a16="http://schemas.microsoft.com/office/drawing/2014/main" id="{46633F0D-C5F5-4879-B713-3084CA1ACDB4}"/>
              </a:ext>
            </a:extLst>
          </p:cNvPr>
          <p:cNvSpPr/>
          <p:nvPr userDrawn="1"/>
        </p:nvSpPr>
        <p:spPr>
          <a:xfrm>
            <a:off x="9738050" y="300385"/>
            <a:ext cx="2295330" cy="8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1793B8D2-DF5A-41DF-ADE1-79B36D5F9E35}"/>
              </a:ext>
            </a:extLst>
          </p:cNvPr>
          <p:cNvPicPr>
            <a:picLocks noChangeAspect="1"/>
          </p:cNvPicPr>
          <p:nvPr userDrawn="1"/>
        </p:nvPicPr>
        <p:blipFill>
          <a:blip r:embed="rId3"/>
          <a:stretch>
            <a:fillRect/>
          </a:stretch>
        </p:blipFill>
        <p:spPr>
          <a:xfrm>
            <a:off x="9556490" y="234921"/>
            <a:ext cx="2476890" cy="9518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vy 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6"/>
          <p:cNvSpPr>
            <a:spLocks noGrp="1"/>
          </p:cNvSpPr>
          <p:nvPr>
            <p:ph type="body" sz="quarter" idx="17" hasCustomPrompt="1"/>
          </p:nvPr>
        </p:nvSpPr>
        <p:spPr>
          <a:xfrm>
            <a:off x="664027" y="1382662"/>
            <a:ext cx="6558183" cy="573088"/>
          </a:xfrm>
          <a:prstGeom prst="rect">
            <a:avLst/>
          </a:prstGeom>
        </p:spPr>
        <p:txBody>
          <a:bodyPr/>
          <a:lstStyle>
            <a:lvl1pPr marL="0" indent="0">
              <a:buNone/>
              <a:defRPr sz="3200" b="1" i="0">
                <a:solidFill>
                  <a:srgbClr val="007298"/>
                </a:solidFill>
                <a:latin typeface="Roboto Black" charset="0"/>
                <a:ea typeface="Roboto Black" charset="0"/>
                <a:cs typeface="Roboto Black" charset="0"/>
              </a:defRPr>
            </a:lvl1pPr>
            <a:lvl2pPr marL="457200" indent="0">
              <a:buNone/>
              <a:defRPr sz="3800" b="1" i="0">
                <a:latin typeface="Roboto Black" charset="0"/>
                <a:ea typeface="Roboto Black" charset="0"/>
                <a:cs typeface="Roboto Black" charset="0"/>
              </a:defRPr>
            </a:lvl2pPr>
            <a:lvl3pPr marL="914400" indent="0">
              <a:buNone/>
              <a:defRPr sz="3800" b="1" i="0">
                <a:latin typeface="Roboto Black" charset="0"/>
                <a:ea typeface="Roboto Black" charset="0"/>
                <a:cs typeface="Roboto Black" charset="0"/>
              </a:defRPr>
            </a:lvl3pPr>
            <a:lvl4pPr marL="1371600" indent="0">
              <a:buNone/>
              <a:defRPr sz="3800" b="1" i="0">
                <a:latin typeface="Roboto Black" charset="0"/>
                <a:ea typeface="Roboto Black" charset="0"/>
                <a:cs typeface="Roboto Black" charset="0"/>
              </a:defRPr>
            </a:lvl4pPr>
            <a:lvl5pPr marL="1828800" indent="0">
              <a:buNone/>
              <a:defRPr sz="3800" b="1" i="0">
                <a:latin typeface="Roboto Black" charset="0"/>
                <a:ea typeface="Roboto Black" charset="0"/>
                <a:cs typeface="Roboto Black" charset="0"/>
              </a:defRPr>
            </a:lvl5pPr>
          </a:lstStyle>
          <a:p>
            <a:pPr lvl="0"/>
            <a:r>
              <a:rPr lang="en-GB"/>
              <a:t>Insert </a:t>
            </a:r>
            <a:r>
              <a:rPr lang="en-GB" dirty="0"/>
              <a:t>title</a:t>
            </a:r>
            <a:endParaRPr lang="en-US" dirty="0"/>
          </a:p>
        </p:txBody>
      </p:sp>
      <p:sp>
        <p:nvSpPr>
          <p:cNvPr id="9" name="Text Placeholder 2"/>
          <p:cNvSpPr>
            <a:spLocks noGrp="1"/>
          </p:cNvSpPr>
          <p:nvPr>
            <p:ph type="body" sz="quarter" idx="20" hasCustomPrompt="1"/>
          </p:nvPr>
        </p:nvSpPr>
        <p:spPr>
          <a:xfrm>
            <a:off x="664027" y="2389854"/>
            <a:ext cx="5241473" cy="1314241"/>
          </a:xfrm>
          <a:prstGeom prst="rect">
            <a:avLst/>
          </a:prstGeom>
        </p:spPr>
        <p:txBody>
          <a:bodyPr/>
          <a:lstStyle>
            <a:lvl1pPr marL="0" indent="0">
              <a:buNone/>
              <a:defRPr sz="1800" b="0" i="0" baseline="0">
                <a:solidFill>
                  <a:schemeClr val="tx1"/>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Text 1</a:t>
            </a:r>
            <a:endParaRPr lang="en-US" dirty="0"/>
          </a:p>
        </p:txBody>
      </p:sp>
      <p:sp>
        <p:nvSpPr>
          <p:cNvPr id="10" name="Text Placeholder 2"/>
          <p:cNvSpPr>
            <a:spLocks noGrp="1"/>
          </p:cNvSpPr>
          <p:nvPr>
            <p:ph type="body" sz="quarter" idx="21" hasCustomPrompt="1"/>
          </p:nvPr>
        </p:nvSpPr>
        <p:spPr>
          <a:xfrm>
            <a:off x="6328229" y="2389854"/>
            <a:ext cx="5241473" cy="1314241"/>
          </a:xfrm>
          <a:prstGeom prst="rect">
            <a:avLst/>
          </a:prstGeom>
        </p:spPr>
        <p:txBody>
          <a:bodyPr/>
          <a:lstStyle>
            <a:lvl1pPr marL="0" indent="0">
              <a:buNone/>
              <a:defRPr sz="1800" b="0" i="0" baseline="0">
                <a:solidFill>
                  <a:schemeClr val="tx1"/>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Text 2</a:t>
            </a:r>
            <a:endParaRPr lang="en-US" dirty="0"/>
          </a:p>
        </p:txBody>
      </p:sp>
      <p:sp>
        <p:nvSpPr>
          <p:cNvPr id="11" name="Text Placeholder 2"/>
          <p:cNvSpPr>
            <a:spLocks noGrp="1"/>
          </p:cNvSpPr>
          <p:nvPr>
            <p:ph type="body" sz="quarter" idx="22" hasCustomPrompt="1"/>
          </p:nvPr>
        </p:nvSpPr>
        <p:spPr>
          <a:xfrm>
            <a:off x="664027" y="3993194"/>
            <a:ext cx="5241473" cy="1314242"/>
          </a:xfrm>
          <a:prstGeom prst="rect">
            <a:avLst/>
          </a:prstGeom>
        </p:spPr>
        <p:txBody>
          <a:bodyPr/>
          <a:lstStyle>
            <a:lvl1pPr marL="0" indent="0">
              <a:buNone/>
              <a:defRPr sz="1800" b="0" i="0" baseline="0">
                <a:solidFill>
                  <a:schemeClr val="tx1"/>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Text 3</a:t>
            </a:r>
            <a:endParaRPr lang="en-US" dirty="0"/>
          </a:p>
        </p:txBody>
      </p:sp>
      <p:sp>
        <p:nvSpPr>
          <p:cNvPr id="12" name="Text Placeholder 2"/>
          <p:cNvSpPr>
            <a:spLocks noGrp="1"/>
          </p:cNvSpPr>
          <p:nvPr>
            <p:ph type="body" sz="quarter" idx="23" hasCustomPrompt="1"/>
          </p:nvPr>
        </p:nvSpPr>
        <p:spPr>
          <a:xfrm>
            <a:off x="6328229" y="3993194"/>
            <a:ext cx="5241473" cy="1314242"/>
          </a:xfrm>
          <a:prstGeom prst="rect">
            <a:avLst/>
          </a:prstGeom>
        </p:spPr>
        <p:txBody>
          <a:bodyPr/>
          <a:lstStyle>
            <a:lvl1pPr marL="0" indent="0">
              <a:buNone/>
              <a:defRPr sz="1800" b="0" i="0" baseline="0">
                <a:solidFill>
                  <a:schemeClr val="tx1"/>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Text 4</a:t>
            </a:r>
            <a:endParaRPr lang="en-US" dirty="0"/>
          </a:p>
        </p:txBody>
      </p:sp>
      <p:sp>
        <p:nvSpPr>
          <p:cNvPr id="13" name="Text Placeholder 2"/>
          <p:cNvSpPr>
            <a:spLocks noGrp="1"/>
          </p:cNvSpPr>
          <p:nvPr>
            <p:ph type="body" sz="quarter" idx="18" hasCustomPrompt="1"/>
          </p:nvPr>
        </p:nvSpPr>
        <p:spPr>
          <a:xfrm>
            <a:off x="664027" y="6100990"/>
            <a:ext cx="5302820" cy="299810"/>
          </a:xfrm>
          <a:prstGeom prst="rect">
            <a:avLst/>
          </a:prstGeom>
        </p:spPr>
        <p:txBody>
          <a:bodyPr/>
          <a:lstStyle>
            <a:lvl1pPr marL="0" indent="0">
              <a:buNone/>
              <a:defRPr sz="1200" b="0" i="0" baseline="0">
                <a:solidFill>
                  <a:srgbClr val="007298"/>
                </a:solidFill>
                <a:latin typeface="Roboto Light" charset="0"/>
                <a:ea typeface="Roboto Light" charset="0"/>
                <a:cs typeface="Roboto Light" charset="0"/>
              </a:defRPr>
            </a:lvl1pPr>
            <a:lvl2pPr>
              <a:defRPr sz="2400" b="0" i="0">
                <a:latin typeface="Roboto Light" charset="0"/>
                <a:ea typeface="Roboto Light" charset="0"/>
                <a:cs typeface="Roboto Light" charset="0"/>
              </a:defRPr>
            </a:lvl2pPr>
            <a:lvl3pPr>
              <a:defRPr sz="2400" b="0" i="0">
                <a:latin typeface="Roboto Light" charset="0"/>
                <a:ea typeface="Roboto Light" charset="0"/>
                <a:cs typeface="Roboto Light" charset="0"/>
              </a:defRPr>
            </a:lvl3pPr>
            <a:lvl4pPr>
              <a:defRPr sz="2400" b="0" i="0">
                <a:latin typeface="Roboto Light" charset="0"/>
                <a:ea typeface="Roboto Light" charset="0"/>
                <a:cs typeface="Roboto Light" charset="0"/>
              </a:defRPr>
            </a:lvl4pPr>
            <a:lvl5pPr>
              <a:defRPr sz="2400" b="0" i="0">
                <a:latin typeface="Roboto Light" charset="0"/>
                <a:ea typeface="Roboto Light" charset="0"/>
                <a:cs typeface="Roboto Light" charset="0"/>
              </a:defRPr>
            </a:lvl5pPr>
          </a:lstStyle>
          <a:p>
            <a:pPr lvl="0"/>
            <a:r>
              <a:rPr lang="en-GB" dirty="0"/>
              <a:t>1 | Presentation name</a:t>
            </a:r>
            <a:endParaRPr lang="en-US" dirty="0"/>
          </a:p>
        </p:txBody>
      </p:sp>
      <p:sp>
        <p:nvSpPr>
          <p:cNvPr id="14" name="Rectangle 13">
            <a:extLst>
              <a:ext uri="{FF2B5EF4-FFF2-40B4-BE49-F238E27FC236}">
                <a16:creationId xmlns:a16="http://schemas.microsoft.com/office/drawing/2014/main" id="{CE274C0C-483F-4EBB-ADFD-A88DF40A1535}"/>
              </a:ext>
            </a:extLst>
          </p:cNvPr>
          <p:cNvSpPr/>
          <p:nvPr userDrawn="1"/>
        </p:nvSpPr>
        <p:spPr>
          <a:xfrm>
            <a:off x="9738050" y="300385"/>
            <a:ext cx="2295330" cy="8864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a:extLst>
              <a:ext uri="{FF2B5EF4-FFF2-40B4-BE49-F238E27FC236}">
                <a16:creationId xmlns:a16="http://schemas.microsoft.com/office/drawing/2014/main" id="{1781F0FC-3A9A-45A7-8868-D2510E1BC480}"/>
              </a:ext>
            </a:extLst>
          </p:cNvPr>
          <p:cNvPicPr>
            <a:picLocks noChangeAspect="1"/>
          </p:cNvPicPr>
          <p:nvPr userDrawn="1"/>
        </p:nvPicPr>
        <p:blipFill>
          <a:blip r:embed="rId3"/>
          <a:stretch>
            <a:fillRect/>
          </a:stretch>
        </p:blipFill>
        <p:spPr>
          <a:xfrm>
            <a:off x="9556490" y="234921"/>
            <a:ext cx="2476890" cy="95187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82548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2" r:id="rId3"/>
    <p:sldLayoutId id="2147483668" r:id="rId4"/>
  </p:sldLayoutIdLst>
  <p:txStyles>
    <p:titleStyle>
      <a:lvl1pPr algn="l" defTabSz="914400" rtl="0" eaLnBrk="1" latinLnBrk="0" hangingPunct="1">
        <a:lnSpc>
          <a:spcPct val="90000"/>
        </a:lnSpc>
        <a:spcBef>
          <a:spcPct val="0"/>
        </a:spcBef>
        <a:buNone/>
        <a:defRPr sz="3800" b="1" i="0" kern="1200" spc="150" baseline="0">
          <a:solidFill>
            <a:schemeClr val="tx1"/>
          </a:solidFill>
          <a:latin typeface="Roboto Black" charset="0"/>
          <a:ea typeface="Roboto Black" charset="0"/>
          <a:cs typeface="Roboto Black" charset="0"/>
        </a:defRPr>
      </a:lvl1pPr>
    </p:titleStyle>
    <p:bodyStyle>
      <a:lvl1pPr marL="228600" indent="-228600" algn="l" defTabSz="914400" rtl="0" eaLnBrk="1" latinLnBrk="0" hangingPunct="1">
        <a:lnSpc>
          <a:spcPct val="90000"/>
        </a:lnSpc>
        <a:spcBef>
          <a:spcPts val="1000"/>
        </a:spcBef>
        <a:buFont typeface="Arial"/>
        <a:buChar char="•"/>
        <a:defRPr sz="2400" b="0" i="0" kern="1200" baseline="0">
          <a:solidFill>
            <a:schemeClr val="tx1"/>
          </a:solidFill>
          <a:latin typeface="Roboto Light" charset="0"/>
          <a:ea typeface="Roboto Light" charset="0"/>
          <a:cs typeface="Roboto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Roboto Light" charset="0"/>
          <a:ea typeface="Roboto Light" charset="0"/>
          <a:cs typeface="Roboto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Roboto Light" charset="0"/>
          <a:ea typeface="Roboto Light" charset="0"/>
          <a:cs typeface="Roboto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Roboto Light" charset="0"/>
          <a:ea typeface="Roboto Light" charset="0"/>
          <a:cs typeface="Roboto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Roboto Light" charset="0"/>
          <a:ea typeface="Roboto Light" charset="0"/>
          <a:cs typeface="Roboto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G"/><Relationship Id="rId7" Type="http://schemas.openxmlformats.org/officeDocument/2006/relationships/image" Target="../media/image33.png"/><Relationship Id="rId2" Type="http://schemas.openxmlformats.org/officeDocument/2006/relationships/image" Target="../media/image28.jp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JPG"/><Relationship Id="rId9"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hyperlink" Target="#_msoanchor_2"/><Relationship Id="rId2" Type="http://schemas.openxmlformats.org/officeDocument/2006/relationships/hyperlink" Target="#_msoanchor_1"/><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99A113C-47D8-83A3-B50F-ADA50D154F4D}"/>
              </a:ext>
            </a:extLst>
          </p:cNvPr>
          <p:cNvSpPr>
            <a:spLocks noGrp="1"/>
          </p:cNvSpPr>
          <p:nvPr>
            <p:ph type="body" sz="quarter" idx="16"/>
          </p:nvPr>
        </p:nvSpPr>
        <p:spPr/>
        <p:txBody>
          <a:bodyPr/>
          <a:lstStyle/>
          <a:p>
            <a:r>
              <a:rPr lang="en-AU" dirty="0"/>
              <a:t>Dr Janet Schloss (PhD)</a:t>
            </a:r>
          </a:p>
          <a:p>
            <a:r>
              <a:rPr lang="en-AU" dirty="0"/>
              <a:t>Clinical Research Fellow</a:t>
            </a:r>
          </a:p>
          <a:p>
            <a:r>
              <a:rPr lang="en-AU" dirty="0"/>
              <a:t>Faculty of Health </a:t>
            </a:r>
          </a:p>
        </p:txBody>
      </p:sp>
      <p:sp>
        <p:nvSpPr>
          <p:cNvPr id="3" name="Text Placeholder 2">
            <a:extLst>
              <a:ext uri="{FF2B5EF4-FFF2-40B4-BE49-F238E27FC236}">
                <a16:creationId xmlns:a16="http://schemas.microsoft.com/office/drawing/2014/main" id="{C666529B-D816-F21A-6152-EFB161C7CDE2}"/>
              </a:ext>
            </a:extLst>
          </p:cNvPr>
          <p:cNvSpPr>
            <a:spLocks noGrp="1"/>
          </p:cNvSpPr>
          <p:nvPr>
            <p:ph type="body" sz="quarter" idx="17"/>
          </p:nvPr>
        </p:nvSpPr>
        <p:spPr>
          <a:xfrm>
            <a:off x="567775" y="1600784"/>
            <a:ext cx="7224609" cy="573088"/>
          </a:xfrm>
        </p:spPr>
        <p:txBody>
          <a:bodyPr/>
          <a:lstStyle/>
          <a:p>
            <a:r>
              <a:rPr lang="en-AU" dirty="0"/>
              <a:t>GBM Case Studies</a:t>
            </a:r>
          </a:p>
        </p:txBody>
      </p:sp>
    </p:spTree>
    <p:extLst>
      <p:ext uri="{BB962C8B-B14F-4D97-AF65-F5344CB8AC3E}">
        <p14:creationId xmlns:p14="http://schemas.microsoft.com/office/powerpoint/2010/main" val="39493982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AA4A7FB-F99C-B499-1D9E-79E4BF91E419}"/>
              </a:ext>
            </a:extLst>
          </p:cNvPr>
          <p:cNvSpPr>
            <a:spLocks noGrp="1"/>
          </p:cNvSpPr>
          <p:nvPr>
            <p:ph type="body" sz="quarter" idx="17"/>
          </p:nvPr>
        </p:nvSpPr>
        <p:spPr>
          <a:xfrm>
            <a:off x="664027" y="919958"/>
            <a:ext cx="6558183" cy="573088"/>
          </a:xfrm>
        </p:spPr>
        <p:txBody>
          <a:bodyPr/>
          <a:lstStyle/>
          <a:p>
            <a:r>
              <a:rPr lang="en-US" dirty="0"/>
              <a:t>Case Study 2</a:t>
            </a:r>
          </a:p>
        </p:txBody>
      </p:sp>
      <p:sp>
        <p:nvSpPr>
          <p:cNvPr id="4" name="Text Placeholder 3">
            <a:extLst>
              <a:ext uri="{FF2B5EF4-FFF2-40B4-BE49-F238E27FC236}">
                <a16:creationId xmlns:a16="http://schemas.microsoft.com/office/drawing/2014/main" id="{AE60F6DC-68AF-42EE-B098-6CB0BE022C35}"/>
              </a:ext>
            </a:extLst>
          </p:cNvPr>
          <p:cNvSpPr>
            <a:spLocks noGrp="1"/>
          </p:cNvSpPr>
          <p:nvPr>
            <p:ph type="body" sz="quarter" idx="18"/>
          </p:nvPr>
        </p:nvSpPr>
        <p:spPr/>
        <p:txBody>
          <a:bodyPr/>
          <a:lstStyle/>
          <a:p>
            <a:r>
              <a:rPr lang="en-US" dirty="0"/>
              <a:t>9</a:t>
            </a:r>
          </a:p>
        </p:txBody>
      </p:sp>
      <p:graphicFrame>
        <p:nvGraphicFramePr>
          <p:cNvPr id="5" name="Table 4">
            <a:extLst>
              <a:ext uri="{FF2B5EF4-FFF2-40B4-BE49-F238E27FC236}">
                <a16:creationId xmlns:a16="http://schemas.microsoft.com/office/drawing/2014/main" id="{53DEBBE6-2A73-8A85-25BC-4D4DB56A268E}"/>
              </a:ext>
            </a:extLst>
          </p:cNvPr>
          <p:cNvGraphicFramePr>
            <a:graphicFrameLocks noGrp="1"/>
          </p:cNvGraphicFramePr>
          <p:nvPr>
            <p:extLst>
              <p:ext uri="{D42A27DB-BD31-4B8C-83A1-F6EECF244321}">
                <p14:modId xmlns:p14="http://schemas.microsoft.com/office/powerpoint/2010/main" val="37783358"/>
              </p:ext>
            </p:extLst>
          </p:nvPr>
        </p:nvGraphicFramePr>
        <p:xfrm>
          <a:off x="838200" y="1825625"/>
          <a:ext cx="8051800" cy="4791052"/>
        </p:xfrm>
        <a:graphic>
          <a:graphicData uri="http://schemas.openxmlformats.org/drawingml/2006/table">
            <a:tbl>
              <a:tblPr bandRow="1">
                <a:tableStyleId>{3B4B98B0-60AC-42C2-AFA5-B58CD77FA1E5}</a:tableStyleId>
              </a:tblPr>
              <a:tblGrid>
                <a:gridCol w="2063176">
                  <a:extLst>
                    <a:ext uri="{9D8B030D-6E8A-4147-A177-3AD203B41FA5}">
                      <a16:colId xmlns:a16="http://schemas.microsoft.com/office/drawing/2014/main" val="4255882107"/>
                    </a:ext>
                  </a:extLst>
                </a:gridCol>
                <a:gridCol w="5988624">
                  <a:extLst>
                    <a:ext uri="{9D8B030D-6E8A-4147-A177-3AD203B41FA5}">
                      <a16:colId xmlns:a16="http://schemas.microsoft.com/office/drawing/2014/main" val="1859804109"/>
                    </a:ext>
                  </a:extLst>
                </a:gridCol>
              </a:tblGrid>
              <a:tr h="366929">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29 May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MRI – Right frontal lobe craniotomy site has decreased in size, now 11mm in diameter, left frontal lobe has decreased in size measuring 18x15mm and corpus callosum has reduced in size now measuring 10mm in diameter. No new lesions, no hydrocephalus. </a:t>
                      </a:r>
                      <a:r>
                        <a:rPr lang="en-AU" sz="1200" kern="100" dirty="0" err="1">
                          <a:effectLst/>
                          <a:latin typeface="Aptos" panose="020B0004020202020204" pitchFamily="34" charset="0"/>
                          <a:ea typeface="Aptos" panose="020B0004020202020204" pitchFamily="34" charset="0"/>
                          <a:cs typeface="Times New Roman" panose="02020603050405020304" pitchFamily="18" charset="0"/>
                        </a:rPr>
                        <a:t>Craniocervical</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junction appears normal.  </a:t>
                      </a:r>
                    </a:p>
                  </a:txBody>
                  <a:tcPr marL="68580" marR="68580" marT="0" marB="0"/>
                </a:tc>
                <a:extLst>
                  <a:ext uri="{0D108BD9-81ED-4DB2-BD59-A6C34878D82A}">
                    <a16:rowId xmlns:a16="http://schemas.microsoft.com/office/drawing/2014/main" val="370237598"/>
                  </a:ext>
                </a:extLst>
              </a:tr>
              <a:tr h="366929">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21 July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Got Influenza A</a:t>
                      </a:r>
                    </a:p>
                  </a:txBody>
                  <a:tcPr marL="68580" marR="68580" marT="0" marB="0"/>
                </a:tc>
                <a:extLst>
                  <a:ext uri="{0D108BD9-81ED-4DB2-BD59-A6C34878D82A}">
                    <a16:rowId xmlns:a16="http://schemas.microsoft.com/office/drawing/2014/main" val="1293203883"/>
                  </a:ext>
                </a:extLst>
              </a:tr>
              <a:tr h="366929">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7</a:t>
                      </a:r>
                      <a:r>
                        <a:rPr lang="en-AU" sz="12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August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MRI – Right frontal lobe stable with collapsing cavity, left frontal lobe and corpus callosum are stable. No convincing progression. Overlying cortical thickening of right frontal lobe</a:t>
                      </a:r>
                    </a:p>
                  </a:txBody>
                  <a:tcPr marL="68580" marR="68580" marT="0" marB="0"/>
                </a:tc>
                <a:extLst>
                  <a:ext uri="{0D108BD9-81ED-4DB2-BD59-A6C34878D82A}">
                    <a16:rowId xmlns:a16="http://schemas.microsoft.com/office/drawing/2014/main" val="2233640152"/>
                  </a:ext>
                </a:extLst>
              </a:tr>
              <a:tr h="366929">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29 September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Had first seizure, bit tongue – hospitalized. Treated with Keppra</a:t>
                      </a:r>
                    </a:p>
                  </a:txBody>
                  <a:tcPr marL="68580" marR="68580" marT="0" marB="0"/>
                </a:tc>
                <a:extLst>
                  <a:ext uri="{0D108BD9-81ED-4DB2-BD59-A6C34878D82A}">
                    <a16:rowId xmlns:a16="http://schemas.microsoft.com/office/drawing/2014/main" val="1183722803"/>
                  </a:ext>
                </a:extLst>
              </a:tr>
              <a:tr h="366929">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29 September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MRI – Right frontal lobe craniotomy shows reduction in volume of the resection cavity. Left frontal lobe has reduced in volume. Corpus callosum has reduced in size and is 8mm in diameter.  No hydrocephalus present. Stable non-enhancing disease. No evidence of disease progression or new pathology.  </a:t>
                      </a:r>
                    </a:p>
                  </a:txBody>
                  <a:tcPr marL="68580" marR="68580" marT="0" marB="0"/>
                </a:tc>
                <a:extLst>
                  <a:ext uri="{0D108BD9-81ED-4DB2-BD59-A6C34878D82A}">
                    <a16:rowId xmlns:a16="http://schemas.microsoft.com/office/drawing/2014/main" val="1937301683"/>
                  </a:ext>
                </a:extLst>
              </a:tr>
              <a:tr h="366929">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15</a:t>
                      </a:r>
                      <a:r>
                        <a:rPr lang="en-AU" sz="1200" kern="100" baseline="30000" dirty="0">
                          <a:effectLst/>
                          <a:latin typeface="Aptos" panose="020B0004020202020204" pitchFamily="34" charset="0"/>
                          <a:ea typeface="Aptos" panose="020B0004020202020204" pitchFamily="34" charset="0"/>
                          <a:cs typeface="Times New Roman" panose="02020603050405020304" pitchFamily="18" charset="0"/>
                        </a:rPr>
                        <a:t>th</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October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Positive for RSV</a:t>
                      </a:r>
                    </a:p>
                  </a:txBody>
                  <a:tcPr marL="68580" marR="68580" marT="0" marB="0"/>
                </a:tc>
                <a:extLst>
                  <a:ext uri="{0D108BD9-81ED-4DB2-BD59-A6C34878D82A}">
                    <a16:rowId xmlns:a16="http://schemas.microsoft.com/office/drawing/2014/main" val="1329584272"/>
                  </a:ext>
                </a:extLst>
              </a:tr>
              <a:tr h="366929">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November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MRI – Corpus callosum and left frontal lobe remains unchanged in distribution. The nodular enhancement in the anterior inferior aspect of the frontal surgical resection cavity has further reduce in size and conspicuity, now measuring 11mm max in dimension compared to 14mm. No new lesions. Conclusion, further interval reduction, unchanged FLAIR signal, stable disease. </a:t>
                      </a:r>
                    </a:p>
                  </a:txBody>
                  <a:tcPr marL="68580" marR="68580" marT="0" marB="0"/>
                </a:tc>
                <a:extLst>
                  <a:ext uri="{0D108BD9-81ED-4DB2-BD59-A6C34878D82A}">
                    <a16:rowId xmlns:a16="http://schemas.microsoft.com/office/drawing/2014/main" val="2438835947"/>
                  </a:ext>
                </a:extLst>
              </a:tr>
              <a:tr h="366929">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December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Completed 12 months of high dose TMZ and continues </a:t>
                      </a:r>
                      <a:r>
                        <a:rPr lang="en-AU" sz="1200" kern="100">
                          <a:effectLst/>
                          <a:latin typeface="Aptos" panose="020B0004020202020204" pitchFamily="34" charset="0"/>
                          <a:ea typeface="Aptos" panose="020B0004020202020204" pitchFamily="34" charset="0"/>
                          <a:cs typeface="Times New Roman" panose="02020603050405020304" pitchFamily="18" charset="0"/>
                        </a:rPr>
                        <a:t>to take </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IMMUNE-12</a:t>
                      </a:r>
                    </a:p>
                  </a:txBody>
                  <a:tcPr marL="68580" marR="68580" marT="0" marB="0"/>
                </a:tc>
                <a:extLst>
                  <a:ext uri="{0D108BD9-81ED-4DB2-BD59-A6C34878D82A}">
                    <a16:rowId xmlns:a16="http://schemas.microsoft.com/office/drawing/2014/main" val="1459227623"/>
                  </a:ext>
                </a:extLst>
              </a:tr>
            </a:tbl>
          </a:graphicData>
        </a:graphic>
      </p:graphicFrame>
      <p:pic>
        <p:nvPicPr>
          <p:cNvPr id="8" name="Picture 7" descr="A person in a hat sitting in a wheelchair&#10;&#10;Description automatically generated">
            <a:extLst>
              <a:ext uri="{FF2B5EF4-FFF2-40B4-BE49-F238E27FC236}">
                <a16:creationId xmlns:a16="http://schemas.microsoft.com/office/drawing/2014/main" id="{A22D97E6-FCF0-2289-5D90-DB9E0A500DD2}"/>
              </a:ext>
            </a:extLst>
          </p:cNvPr>
          <p:cNvPicPr>
            <a:picLocks noChangeAspect="1"/>
          </p:cNvPicPr>
          <p:nvPr/>
        </p:nvPicPr>
        <p:blipFill>
          <a:blip r:embed="rId2"/>
          <a:stretch>
            <a:fillRect/>
          </a:stretch>
        </p:blipFill>
        <p:spPr>
          <a:xfrm>
            <a:off x="9193276" y="1211582"/>
            <a:ext cx="1143471" cy="1521458"/>
          </a:xfrm>
          <a:prstGeom prst="rect">
            <a:avLst/>
          </a:prstGeom>
        </p:spPr>
      </p:pic>
      <p:pic>
        <p:nvPicPr>
          <p:cNvPr id="6" name="Picture 5" descr="A group of people posing for a photo&#10;&#10;Description automatically generated">
            <a:extLst>
              <a:ext uri="{FF2B5EF4-FFF2-40B4-BE49-F238E27FC236}">
                <a16:creationId xmlns:a16="http://schemas.microsoft.com/office/drawing/2014/main" id="{36C90787-A4DD-8E6D-35AF-ADAE3F29FB70}"/>
              </a:ext>
            </a:extLst>
          </p:cNvPr>
          <p:cNvPicPr>
            <a:picLocks noChangeAspect="1"/>
          </p:cNvPicPr>
          <p:nvPr/>
        </p:nvPicPr>
        <p:blipFill>
          <a:blip r:embed="rId3"/>
          <a:stretch>
            <a:fillRect/>
          </a:stretch>
        </p:blipFill>
        <p:spPr>
          <a:xfrm>
            <a:off x="9193276" y="3992879"/>
            <a:ext cx="2033524" cy="2705729"/>
          </a:xfrm>
          <a:prstGeom prst="rect">
            <a:avLst/>
          </a:prstGeom>
        </p:spPr>
      </p:pic>
      <p:pic>
        <p:nvPicPr>
          <p:cNvPr id="9" name="Picture 8" descr="A person and child walking in a field&#10;&#10;Description automatically generated">
            <a:extLst>
              <a:ext uri="{FF2B5EF4-FFF2-40B4-BE49-F238E27FC236}">
                <a16:creationId xmlns:a16="http://schemas.microsoft.com/office/drawing/2014/main" id="{B6997076-1448-1207-EE05-940295D6E976}"/>
              </a:ext>
            </a:extLst>
          </p:cNvPr>
          <p:cNvPicPr>
            <a:picLocks noChangeAspect="1"/>
          </p:cNvPicPr>
          <p:nvPr/>
        </p:nvPicPr>
        <p:blipFill>
          <a:blip r:embed="rId4"/>
          <a:stretch>
            <a:fillRect/>
          </a:stretch>
        </p:blipFill>
        <p:spPr>
          <a:xfrm>
            <a:off x="10485025" y="1825625"/>
            <a:ext cx="1483550" cy="2018791"/>
          </a:xfrm>
          <a:prstGeom prst="rect">
            <a:avLst/>
          </a:prstGeom>
        </p:spPr>
      </p:pic>
    </p:spTree>
    <p:extLst>
      <p:ext uri="{BB962C8B-B14F-4D97-AF65-F5344CB8AC3E}">
        <p14:creationId xmlns:p14="http://schemas.microsoft.com/office/powerpoint/2010/main" val="106761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8DAB397-08A1-E099-126C-7428B8CDB818}"/>
              </a:ext>
            </a:extLst>
          </p:cNvPr>
          <p:cNvSpPr>
            <a:spLocks noGrp="1"/>
          </p:cNvSpPr>
          <p:nvPr>
            <p:ph type="body" sz="quarter" idx="17"/>
          </p:nvPr>
        </p:nvSpPr>
        <p:spPr>
          <a:xfrm>
            <a:off x="664027" y="828010"/>
            <a:ext cx="6558183" cy="573088"/>
          </a:xfrm>
        </p:spPr>
        <p:txBody>
          <a:bodyPr/>
          <a:lstStyle/>
          <a:p>
            <a:r>
              <a:rPr lang="en-US" dirty="0"/>
              <a:t>Case Study 2</a:t>
            </a:r>
          </a:p>
        </p:txBody>
      </p:sp>
      <p:sp>
        <p:nvSpPr>
          <p:cNvPr id="4" name="Text Placeholder 3">
            <a:extLst>
              <a:ext uri="{FF2B5EF4-FFF2-40B4-BE49-F238E27FC236}">
                <a16:creationId xmlns:a16="http://schemas.microsoft.com/office/drawing/2014/main" id="{F957FC1A-330F-6F6B-2641-9599661CB555}"/>
              </a:ext>
            </a:extLst>
          </p:cNvPr>
          <p:cNvSpPr>
            <a:spLocks noGrp="1"/>
          </p:cNvSpPr>
          <p:nvPr>
            <p:ph type="body" sz="quarter" idx="18"/>
          </p:nvPr>
        </p:nvSpPr>
        <p:spPr/>
        <p:txBody>
          <a:bodyPr/>
          <a:lstStyle/>
          <a:p>
            <a:r>
              <a:rPr lang="en-US" dirty="0"/>
              <a:t>12</a:t>
            </a:r>
          </a:p>
        </p:txBody>
      </p:sp>
      <p:pic>
        <p:nvPicPr>
          <p:cNvPr id="6" name="Picture 5" descr="A close-up of a brain scan&#10;&#10;Description automatically generated">
            <a:extLst>
              <a:ext uri="{FF2B5EF4-FFF2-40B4-BE49-F238E27FC236}">
                <a16:creationId xmlns:a16="http://schemas.microsoft.com/office/drawing/2014/main" id="{8A7E4E0C-1B70-D176-AF2B-221DC638C3CE}"/>
              </a:ext>
            </a:extLst>
          </p:cNvPr>
          <p:cNvPicPr>
            <a:picLocks noChangeAspect="1"/>
          </p:cNvPicPr>
          <p:nvPr/>
        </p:nvPicPr>
        <p:blipFill>
          <a:blip r:embed="rId2"/>
          <a:stretch>
            <a:fillRect/>
          </a:stretch>
        </p:blipFill>
        <p:spPr>
          <a:xfrm>
            <a:off x="4580610" y="1589778"/>
            <a:ext cx="2027053" cy="2122293"/>
          </a:xfrm>
          <a:prstGeom prst="rect">
            <a:avLst/>
          </a:prstGeom>
        </p:spPr>
      </p:pic>
      <p:pic>
        <p:nvPicPr>
          <p:cNvPr id="8" name="Picture 7" descr="A comparison of a brain scan&#10;&#10;Description automatically generated">
            <a:extLst>
              <a:ext uri="{FF2B5EF4-FFF2-40B4-BE49-F238E27FC236}">
                <a16:creationId xmlns:a16="http://schemas.microsoft.com/office/drawing/2014/main" id="{87D30023-30F6-4263-0AA8-E2422AB6FA0D}"/>
              </a:ext>
            </a:extLst>
          </p:cNvPr>
          <p:cNvPicPr>
            <a:picLocks noChangeAspect="1"/>
          </p:cNvPicPr>
          <p:nvPr/>
        </p:nvPicPr>
        <p:blipFill>
          <a:blip r:embed="rId3"/>
          <a:stretch>
            <a:fillRect/>
          </a:stretch>
        </p:blipFill>
        <p:spPr>
          <a:xfrm>
            <a:off x="518317" y="4140230"/>
            <a:ext cx="3330661" cy="1889760"/>
          </a:xfrm>
          <a:prstGeom prst="rect">
            <a:avLst/>
          </a:prstGeom>
        </p:spPr>
      </p:pic>
      <p:pic>
        <p:nvPicPr>
          <p:cNvPr id="10" name="Picture 9" descr="A close-up of a brain scan&#10;&#10;Description automatically generated">
            <a:extLst>
              <a:ext uri="{FF2B5EF4-FFF2-40B4-BE49-F238E27FC236}">
                <a16:creationId xmlns:a16="http://schemas.microsoft.com/office/drawing/2014/main" id="{00902A93-8DBD-D5E0-AD7B-CDCFDDFDF331}"/>
              </a:ext>
            </a:extLst>
          </p:cNvPr>
          <p:cNvPicPr>
            <a:picLocks noChangeAspect="1"/>
          </p:cNvPicPr>
          <p:nvPr/>
        </p:nvPicPr>
        <p:blipFill>
          <a:blip r:embed="rId4"/>
          <a:stretch>
            <a:fillRect/>
          </a:stretch>
        </p:blipFill>
        <p:spPr>
          <a:xfrm>
            <a:off x="3955109" y="4144857"/>
            <a:ext cx="3735742" cy="1889760"/>
          </a:xfrm>
          <a:prstGeom prst="rect">
            <a:avLst/>
          </a:prstGeom>
        </p:spPr>
      </p:pic>
      <p:pic>
        <p:nvPicPr>
          <p:cNvPr id="12" name="Picture 11" descr="A close-up of a brain scan&#10;&#10;Description automatically generated">
            <a:extLst>
              <a:ext uri="{FF2B5EF4-FFF2-40B4-BE49-F238E27FC236}">
                <a16:creationId xmlns:a16="http://schemas.microsoft.com/office/drawing/2014/main" id="{ECA4C6E2-15D3-5D51-8240-2F5DCC94A788}"/>
              </a:ext>
            </a:extLst>
          </p:cNvPr>
          <p:cNvPicPr>
            <a:picLocks noChangeAspect="1"/>
          </p:cNvPicPr>
          <p:nvPr/>
        </p:nvPicPr>
        <p:blipFill>
          <a:blip r:embed="rId5"/>
          <a:stretch>
            <a:fillRect/>
          </a:stretch>
        </p:blipFill>
        <p:spPr>
          <a:xfrm>
            <a:off x="2445949" y="1589778"/>
            <a:ext cx="1994955" cy="2122293"/>
          </a:xfrm>
          <a:prstGeom prst="rect">
            <a:avLst/>
          </a:prstGeom>
        </p:spPr>
      </p:pic>
      <p:pic>
        <p:nvPicPr>
          <p:cNvPr id="14" name="Picture 13" descr="A close-up of a brain scan&#10;&#10;Description automatically generated">
            <a:extLst>
              <a:ext uri="{FF2B5EF4-FFF2-40B4-BE49-F238E27FC236}">
                <a16:creationId xmlns:a16="http://schemas.microsoft.com/office/drawing/2014/main" id="{BEF354E0-04E6-6983-73B4-2362A4A55F46}"/>
              </a:ext>
            </a:extLst>
          </p:cNvPr>
          <p:cNvPicPr>
            <a:picLocks noChangeAspect="1"/>
          </p:cNvPicPr>
          <p:nvPr/>
        </p:nvPicPr>
        <p:blipFill>
          <a:blip r:embed="rId6"/>
          <a:stretch>
            <a:fillRect/>
          </a:stretch>
        </p:blipFill>
        <p:spPr>
          <a:xfrm>
            <a:off x="569117" y="1589778"/>
            <a:ext cx="1796714" cy="2122293"/>
          </a:xfrm>
          <a:prstGeom prst="rect">
            <a:avLst/>
          </a:prstGeom>
        </p:spPr>
      </p:pic>
      <p:pic>
        <p:nvPicPr>
          <p:cNvPr id="16" name="Picture 15">
            <a:extLst>
              <a:ext uri="{FF2B5EF4-FFF2-40B4-BE49-F238E27FC236}">
                <a16:creationId xmlns:a16="http://schemas.microsoft.com/office/drawing/2014/main" id="{1E95C79A-7E4E-7D3D-FA2D-A917E3BAB86E}"/>
              </a:ext>
            </a:extLst>
          </p:cNvPr>
          <p:cNvPicPr>
            <a:picLocks noChangeAspect="1"/>
          </p:cNvPicPr>
          <p:nvPr/>
        </p:nvPicPr>
        <p:blipFill>
          <a:blip r:embed="rId7"/>
          <a:stretch>
            <a:fillRect/>
          </a:stretch>
        </p:blipFill>
        <p:spPr>
          <a:xfrm>
            <a:off x="7796983" y="4135602"/>
            <a:ext cx="1589480" cy="1889760"/>
          </a:xfrm>
          <a:prstGeom prst="rect">
            <a:avLst/>
          </a:prstGeom>
        </p:spPr>
      </p:pic>
      <p:pic>
        <p:nvPicPr>
          <p:cNvPr id="18" name="Picture 17">
            <a:extLst>
              <a:ext uri="{FF2B5EF4-FFF2-40B4-BE49-F238E27FC236}">
                <a16:creationId xmlns:a16="http://schemas.microsoft.com/office/drawing/2014/main" id="{3D654BBC-E458-00BA-C84E-F06A45522F00}"/>
              </a:ext>
            </a:extLst>
          </p:cNvPr>
          <p:cNvPicPr>
            <a:picLocks noChangeAspect="1"/>
          </p:cNvPicPr>
          <p:nvPr/>
        </p:nvPicPr>
        <p:blipFill>
          <a:blip r:embed="rId8"/>
          <a:stretch>
            <a:fillRect/>
          </a:stretch>
        </p:blipFill>
        <p:spPr>
          <a:xfrm>
            <a:off x="9504587" y="4140230"/>
            <a:ext cx="1629744" cy="1889760"/>
          </a:xfrm>
          <a:prstGeom prst="rect">
            <a:avLst/>
          </a:prstGeom>
        </p:spPr>
      </p:pic>
      <p:sp>
        <p:nvSpPr>
          <p:cNvPr id="19" name="TextBox 18">
            <a:extLst>
              <a:ext uri="{FF2B5EF4-FFF2-40B4-BE49-F238E27FC236}">
                <a16:creationId xmlns:a16="http://schemas.microsoft.com/office/drawing/2014/main" id="{E91F95F0-04B0-9CAB-B003-A85B060C9910}"/>
              </a:ext>
            </a:extLst>
          </p:cNvPr>
          <p:cNvSpPr txBox="1"/>
          <p:nvPr/>
        </p:nvSpPr>
        <p:spPr>
          <a:xfrm>
            <a:off x="569118" y="3762251"/>
            <a:ext cx="1876831" cy="276999"/>
          </a:xfrm>
          <a:prstGeom prst="rect">
            <a:avLst/>
          </a:prstGeom>
          <a:noFill/>
        </p:spPr>
        <p:txBody>
          <a:bodyPr wrap="square" rtlCol="0">
            <a:spAutoFit/>
          </a:bodyPr>
          <a:lstStyle/>
          <a:p>
            <a:r>
              <a:rPr lang="en-AU" sz="1200" dirty="0"/>
              <a:t>Right lobe 30 August 2023</a:t>
            </a:r>
          </a:p>
        </p:txBody>
      </p:sp>
      <p:sp>
        <p:nvSpPr>
          <p:cNvPr id="20" name="TextBox 19">
            <a:extLst>
              <a:ext uri="{FF2B5EF4-FFF2-40B4-BE49-F238E27FC236}">
                <a16:creationId xmlns:a16="http://schemas.microsoft.com/office/drawing/2014/main" id="{5D34C822-40BD-E79B-2BF3-0360809F3EDC}"/>
              </a:ext>
            </a:extLst>
          </p:cNvPr>
          <p:cNvSpPr txBox="1"/>
          <p:nvPr/>
        </p:nvSpPr>
        <p:spPr>
          <a:xfrm>
            <a:off x="2445949" y="3762251"/>
            <a:ext cx="1994955" cy="276999"/>
          </a:xfrm>
          <a:prstGeom prst="rect">
            <a:avLst/>
          </a:prstGeom>
          <a:noFill/>
        </p:spPr>
        <p:txBody>
          <a:bodyPr wrap="square" rtlCol="0">
            <a:spAutoFit/>
          </a:bodyPr>
          <a:lstStyle/>
          <a:p>
            <a:r>
              <a:rPr lang="en-AU" sz="1200" dirty="0"/>
              <a:t>Left lobe, CC 30 August 2023</a:t>
            </a:r>
          </a:p>
        </p:txBody>
      </p:sp>
      <p:sp>
        <p:nvSpPr>
          <p:cNvPr id="21" name="TextBox 20">
            <a:extLst>
              <a:ext uri="{FF2B5EF4-FFF2-40B4-BE49-F238E27FC236}">
                <a16:creationId xmlns:a16="http://schemas.microsoft.com/office/drawing/2014/main" id="{6F44424D-3EC6-CFD5-4337-E792F613EB05}"/>
              </a:ext>
            </a:extLst>
          </p:cNvPr>
          <p:cNvSpPr txBox="1"/>
          <p:nvPr/>
        </p:nvSpPr>
        <p:spPr>
          <a:xfrm>
            <a:off x="4655720" y="3765302"/>
            <a:ext cx="1876831" cy="276999"/>
          </a:xfrm>
          <a:prstGeom prst="rect">
            <a:avLst/>
          </a:prstGeom>
          <a:noFill/>
        </p:spPr>
        <p:txBody>
          <a:bodyPr wrap="square" rtlCol="0">
            <a:spAutoFit/>
          </a:bodyPr>
          <a:lstStyle/>
          <a:p>
            <a:r>
              <a:rPr lang="en-AU" sz="1200" dirty="0"/>
              <a:t>Right lobe November 2023</a:t>
            </a:r>
          </a:p>
        </p:txBody>
      </p:sp>
      <p:pic>
        <p:nvPicPr>
          <p:cNvPr id="23" name="Picture 22">
            <a:extLst>
              <a:ext uri="{FF2B5EF4-FFF2-40B4-BE49-F238E27FC236}">
                <a16:creationId xmlns:a16="http://schemas.microsoft.com/office/drawing/2014/main" id="{A7B39CD8-3FA2-C1B3-0897-04A31728942D}"/>
              </a:ext>
            </a:extLst>
          </p:cNvPr>
          <p:cNvPicPr>
            <a:picLocks noChangeAspect="1"/>
          </p:cNvPicPr>
          <p:nvPr/>
        </p:nvPicPr>
        <p:blipFill>
          <a:blip r:embed="rId9"/>
          <a:stretch>
            <a:fillRect/>
          </a:stretch>
        </p:blipFill>
        <p:spPr>
          <a:xfrm>
            <a:off x="6747369" y="1589778"/>
            <a:ext cx="2094908" cy="2122293"/>
          </a:xfrm>
          <a:prstGeom prst="rect">
            <a:avLst/>
          </a:prstGeom>
        </p:spPr>
      </p:pic>
      <p:pic>
        <p:nvPicPr>
          <p:cNvPr id="25" name="Picture 24">
            <a:extLst>
              <a:ext uri="{FF2B5EF4-FFF2-40B4-BE49-F238E27FC236}">
                <a16:creationId xmlns:a16="http://schemas.microsoft.com/office/drawing/2014/main" id="{4351F3D8-EF8B-DD8D-63FA-A0C2617BF1F1}"/>
              </a:ext>
            </a:extLst>
          </p:cNvPr>
          <p:cNvPicPr>
            <a:picLocks noChangeAspect="1"/>
          </p:cNvPicPr>
          <p:nvPr/>
        </p:nvPicPr>
        <p:blipFill>
          <a:blip r:embed="rId10"/>
          <a:stretch>
            <a:fillRect/>
          </a:stretch>
        </p:blipFill>
        <p:spPr>
          <a:xfrm>
            <a:off x="8990358" y="1589778"/>
            <a:ext cx="2083231" cy="2122292"/>
          </a:xfrm>
          <a:prstGeom prst="rect">
            <a:avLst/>
          </a:prstGeom>
        </p:spPr>
      </p:pic>
      <p:sp>
        <p:nvSpPr>
          <p:cNvPr id="26" name="TextBox 25">
            <a:extLst>
              <a:ext uri="{FF2B5EF4-FFF2-40B4-BE49-F238E27FC236}">
                <a16:creationId xmlns:a16="http://schemas.microsoft.com/office/drawing/2014/main" id="{F34CE3EE-9FA2-A271-326F-EB5F2570100D}"/>
              </a:ext>
            </a:extLst>
          </p:cNvPr>
          <p:cNvSpPr txBox="1"/>
          <p:nvPr/>
        </p:nvSpPr>
        <p:spPr>
          <a:xfrm>
            <a:off x="6812682" y="3762250"/>
            <a:ext cx="1876831" cy="276999"/>
          </a:xfrm>
          <a:prstGeom prst="rect">
            <a:avLst/>
          </a:prstGeom>
          <a:noFill/>
        </p:spPr>
        <p:txBody>
          <a:bodyPr wrap="square" rtlCol="0">
            <a:spAutoFit/>
          </a:bodyPr>
          <a:lstStyle/>
          <a:p>
            <a:r>
              <a:rPr lang="en-AU" sz="1200" dirty="0"/>
              <a:t>Left lobe November 2023</a:t>
            </a:r>
          </a:p>
        </p:txBody>
      </p:sp>
      <p:sp>
        <p:nvSpPr>
          <p:cNvPr id="27" name="TextBox 26">
            <a:extLst>
              <a:ext uri="{FF2B5EF4-FFF2-40B4-BE49-F238E27FC236}">
                <a16:creationId xmlns:a16="http://schemas.microsoft.com/office/drawing/2014/main" id="{8F30D482-1FD2-D806-0FE6-B9CE963D0CB2}"/>
              </a:ext>
            </a:extLst>
          </p:cNvPr>
          <p:cNvSpPr txBox="1"/>
          <p:nvPr/>
        </p:nvSpPr>
        <p:spPr>
          <a:xfrm>
            <a:off x="8904329" y="3774771"/>
            <a:ext cx="2383431" cy="276999"/>
          </a:xfrm>
          <a:prstGeom prst="rect">
            <a:avLst/>
          </a:prstGeom>
          <a:noFill/>
        </p:spPr>
        <p:txBody>
          <a:bodyPr wrap="square" rtlCol="0">
            <a:spAutoFit/>
          </a:bodyPr>
          <a:lstStyle/>
          <a:p>
            <a:r>
              <a:rPr lang="en-AU" sz="1200" dirty="0"/>
              <a:t>Left lobe, </a:t>
            </a:r>
            <a:r>
              <a:rPr lang="en-AU" sz="1200"/>
              <a:t>CC November </a:t>
            </a:r>
            <a:r>
              <a:rPr lang="en-AU" sz="1200" dirty="0"/>
              <a:t>2023</a:t>
            </a:r>
          </a:p>
        </p:txBody>
      </p:sp>
      <p:sp>
        <p:nvSpPr>
          <p:cNvPr id="28" name="TextBox 27">
            <a:extLst>
              <a:ext uri="{FF2B5EF4-FFF2-40B4-BE49-F238E27FC236}">
                <a16:creationId xmlns:a16="http://schemas.microsoft.com/office/drawing/2014/main" id="{A794E2B2-0687-4390-8B1B-4B8314E3ADFF}"/>
              </a:ext>
            </a:extLst>
          </p:cNvPr>
          <p:cNvSpPr txBox="1"/>
          <p:nvPr/>
        </p:nvSpPr>
        <p:spPr>
          <a:xfrm>
            <a:off x="937160" y="6130970"/>
            <a:ext cx="2911818" cy="276999"/>
          </a:xfrm>
          <a:prstGeom prst="rect">
            <a:avLst/>
          </a:prstGeom>
          <a:noFill/>
        </p:spPr>
        <p:txBody>
          <a:bodyPr wrap="square" rtlCol="0">
            <a:spAutoFit/>
          </a:bodyPr>
          <a:lstStyle/>
          <a:p>
            <a:r>
              <a:rPr lang="en-AU" sz="1200" dirty="0"/>
              <a:t>Right lobe May compared to Feb 2024</a:t>
            </a:r>
          </a:p>
        </p:txBody>
      </p:sp>
      <p:sp>
        <p:nvSpPr>
          <p:cNvPr id="29" name="TextBox 28">
            <a:extLst>
              <a:ext uri="{FF2B5EF4-FFF2-40B4-BE49-F238E27FC236}">
                <a16:creationId xmlns:a16="http://schemas.microsoft.com/office/drawing/2014/main" id="{E55FA0EF-A05D-3629-40B6-5ADE97F202E2}"/>
              </a:ext>
            </a:extLst>
          </p:cNvPr>
          <p:cNvSpPr txBox="1"/>
          <p:nvPr/>
        </p:nvSpPr>
        <p:spPr>
          <a:xfrm>
            <a:off x="4602059" y="6123801"/>
            <a:ext cx="2911818" cy="276999"/>
          </a:xfrm>
          <a:prstGeom prst="rect">
            <a:avLst/>
          </a:prstGeom>
          <a:noFill/>
        </p:spPr>
        <p:txBody>
          <a:bodyPr wrap="square" rtlCol="0">
            <a:spAutoFit/>
          </a:bodyPr>
          <a:lstStyle/>
          <a:p>
            <a:r>
              <a:rPr lang="en-AU" sz="1200" dirty="0"/>
              <a:t>Left lobe May compared to Feb 2024</a:t>
            </a:r>
          </a:p>
        </p:txBody>
      </p:sp>
      <p:sp>
        <p:nvSpPr>
          <p:cNvPr id="30" name="TextBox 29">
            <a:extLst>
              <a:ext uri="{FF2B5EF4-FFF2-40B4-BE49-F238E27FC236}">
                <a16:creationId xmlns:a16="http://schemas.microsoft.com/office/drawing/2014/main" id="{1DC333DE-03A5-EE3A-A9AF-283C82BAEB98}"/>
              </a:ext>
            </a:extLst>
          </p:cNvPr>
          <p:cNvSpPr txBox="1"/>
          <p:nvPr/>
        </p:nvSpPr>
        <p:spPr>
          <a:xfrm>
            <a:off x="7884850" y="6114727"/>
            <a:ext cx="1619737" cy="276999"/>
          </a:xfrm>
          <a:prstGeom prst="rect">
            <a:avLst/>
          </a:prstGeom>
          <a:noFill/>
        </p:spPr>
        <p:txBody>
          <a:bodyPr wrap="square" rtlCol="0">
            <a:spAutoFit/>
          </a:bodyPr>
          <a:lstStyle/>
          <a:p>
            <a:r>
              <a:rPr lang="en-AU" sz="1200" dirty="0"/>
              <a:t>Right lobe Nov 2024</a:t>
            </a:r>
          </a:p>
        </p:txBody>
      </p:sp>
      <p:sp>
        <p:nvSpPr>
          <p:cNvPr id="31" name="TextBox 30">
            <a:extLst>
              <a:ext uri="{FF2B5EF4-FFF2-40B4-BE49-F238E27FC236}">
                <a16:creationId xmlns:a16="http://schemas.microsoft.com/office/drawing/2014/main" id="{AD2A84AD-B81F-F954-237A-145806523E64}"/>
              </a:ext>
            </a:extLst>
          </p:cNvPr>
          <p:cNvSpPr txBox="1"/>
          <p:nvPr/>
        </p:nvSpPr>
        <p:spPr>
          <a:xfrm>
            <a:off x="9635103" y="6109195"/>
            <a:ext cx="1619737" cy="276999"/>
          </a:xfrm>
          <a:prstGeom prst="rect">
            <a:avLst/>
          </a:prstGeom>
          <a:noFill/>
        </p:spPr>
        <p:txBody>
          <a:bodyPr wrap="square" rtlCol="0">
            <a:spAutoFit/>
          </a:bodyPr>
          <a:lstStyle/>
          <a:p>
            <a:r>
              <a:rPr lang="en-AU" sz="1200" dirty="0"/>
              <a:t>Left lobe Nov 2024</a:t>
            </a:r>
          </a:p>
        </p:txBody>
      </p:sp>
      <p:sp>
        <p:nvSpPr>
          <p:cNvPr id="32" name="Oval 31">
            <a:extLst>
              <a:ext uri="{FF2B5EF4-FFF2-40B4-BE49-F238E27FC236}">
                <a16:creationId xmlns:a16="http://schemas.microsoft.com/office/drawing/2014/main" id="{D3BAC153-B6AC-EED8-1BCA-A37BAC130F4A}"/>
              </a:ext>
            </a:extLst>
          </p:cNvPr>
          <p:cNvSpPr/>
          <p:nvPr/>
        </p:nvSpPr>
        <p:spPr>
          <a:xfrm>
            <a:off x="937160" y="1960880"/>
            <a:ext cx="597000" cy="5791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4C08E122-AD47-92E0-723E-5549239B7545}"/>
              </a:ext>
            </a:extLst>
          </p:cNvPr>
          <p:cNvSpPr/>
          <p:nvPr/>
        </p:nvSpPr>
        <p:spPr>
          <a:xfrm>
            <a:off x="3230496" y="1960880"/>
            <a:ext cx="597000" cy="5791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619C0FC1-242C-DC0B-1B35-4FC4E20E7966}"/>
              </a:ext>
            </a:extLst>
          </p:cNvPr>
          <p:cNvSpPr/>
          <p:nvPr/>
        </p:nvSpPr>
        <p:spPr>
          <a:xfrm>
            <a:off x="5072280" y="2066724"/>
            <a:ext cx="597000" cy="5791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C3F06638-61AA-360D-D352-B32001CD79B8}"/>
              </a:ext>
            </a:extLst>
          </p:cNvPr>
          <p:cNvSpPr/>
          <p:nvPr/>
        </p:nvSpPr>
        <p:spPr>
          <a:xfrm>
            <a:off x="7552480" y="1862092"/>
            <a:ext cx="597000" cy="5791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7D725624-31DF-5250-B24B-94CC31C35BB9}"/>
              </a:ext>
            </a:extLst>
          </p:cNvPr>
          <p:cNvSpPr/>
          <p:nvPr/>
        </p:nvSpPr>
        <p:spPr>
          <a:xfrm>
            <a:off x="9722459" y="1823720"/>
            <a:ext cx="597000" cy="7162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Oval 36">
            <a:extLst>
              <a:ext uri="{FF2B5EF4-FFF2-40B4-BE49-F238E27FC236}">
                <a16:creationId xmlns:a16="http://schemas.microsoft.com/office/drawing/2014/main" id="{840DC3F7-ECD2-EA68-2DB6-B6A09303BFCB}"/>
              </a:ext>
            </a:extLst>
          </p:cNvPr>
          <p:cNvSpPr/>
          <p:nvPr/>
        </p:nvSpPr>
        <p:spPr>
          <a:xfrm>
            <a:off x="749232" y="4552722"/>
            <a:ext cx="375856" cy="34843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8" name="Oval 37">
            <a:extLst>
              <a:ext uri="{FF2B5EF4-FFF2-40B4-BE49-F238E27FC236}">
                <a16:creationId xmlns:a16="http://schemas.microsoft.com/office/drawing/2014/main" id="{6B55C076-40EB-EF11-7DA2-E225249A3843}"/>
              </a:ext>
            </a:extLst>
          </p:cNvPr>
          <p:cNvSpPr/>
          <p:nvPr/>
        </p:nvSpPr>
        <p:spPr>
          <a:xfrm>
            <a:off x="2562968" y="4319058"/>
            <a:ext cx="375856" cy="431271"/>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9" name="Oval 38">
            <a:extLst>
              <a:ext uri="{FF2B5EF4-FFF2-40B4-BE49-F238E27FC236}">
                <a16:creationId xmlns:a16="http://schemas.microsoft.com/office/drawing/2014/main" id="{C431128A-FFF0-8AC5-5F31-C5BA86DA64F8}"/>
              </a:ext>
            </a:extLst>
          </p:cNvPr>
          <p:cNvSpPr/>
          <p:nvPr/>
        </p:nvSpPr>
        <p:spPr>
          <a:xfrm>
            <a:off x="4696424" y="4323155"/>
            <a:ext cx="495336" cy="42717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0" name="Oval 39">
            <a:extLst>
              <a:ext uri="{FF2B5EF4-FFF2-40B4-BE49-F238E27FC236}">
                <a16:creationId xmlns:a16="http://schemas.microsoft.com/office/drawing/2014/main" id="{DA1D4DFB-0797-E123-51DF-B3A9D05071A2}"/>
              </a:ext>
            </a:extLst>
          </p:cNvPr>
          <p:cNvSpPr/>
          <p:nvPr/>
        </p:nvSpPr>
        <p:spPr>
          <a:xfrm>
            <a:off x="6621714" y="4288124"/>
            <a:ext cx="600496" cy="61302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1" name="Oval 40">
            <a:extLst>
              <a:ext uri="{FF2B5EF4-FFF2-40B4-BE49-F238E27FC236}">
                <a16:creationId xmlns:a16="http://schemas.microsoft.com/office/drawing/2014/main" id="{08440015-0B21-A318-6CB3-F822A9046C2F}"/>
              </a:ext>
            </a:extLst>
          </p:cNvPr>
          <p:cNvSpPr/>
          <p:nvPr/>
        </p:nvSpPr>
        <p:spPr>
          <a:xfrm>
            <a:off x="8149480" y="4378506"/>
            <a:ext cx="502684" cy="52264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 name="Oval 42">
            <a:extLst>
              <a:ext uri="{FF2B5EF4-FFF2-40B4-BE49-F238E27FC236}">
                <a16:creationId xmlns:a16="http://schemas.microsoft.com/office/drawing/2014/main" id="{89544FA9-CD7E-51A8-A1B7-CC87C14D6497}"/>
              </a:ext>
            </a:extLst>
          </p:cNvPr>
          <p:cNvSpPr/>
          <p:nvPr/>
        </p:nvSpPr>
        <p:spPr>
          <a:xfrm>
            <a:off x="10128540" y="4326933"/>
            <a:ext cx="457832" cy="53540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88368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C4C5A9-911A-0A15-5373-B7D3B5BAD2D4}"/>
              </a:ext>
            </a:extLst>
          </p:cNvPr>
          <p:cNvSpPr>
            <a:spLocks noGrp="1"/>
          </p:cNvSpPr>
          <p:nvPr>
            <p:ph type="body" sz="quarter" idx="17"/>
          </p:nvPr>
        </p:nvSpPr>
        <p:spPr>
          <a:xfrm>
            <a:off x="664027" y="769051"/>
            <a:ext cx="6558183" cy="573088"/>
          </a:xfrm>
        </p:spPr>
        <p:txBody>
          <a:bodyPr/>
          <a:lstStyle/>
          <a:p>
            <a:r>
              <a:rPr lang="en-US" dirty="0"/>
              <a:t>Phase 2 Clinical Trial</a:t>
            </a:r>
          </a:p>
        </p:txBody>
      </p:sp>
      <p:sp>
        <p:nvSpPr>
          <p:cNvPr id="4" name="Text Placeholder 3">
            <a:extLst>
              <a:ext uri="{FF2B5EF4-FFF2-40B4-BE49-F238E27FC236}">
                <a16:creationId xmlns:a16="http://schemas.microsoft.com/office/drawing/2014/main" id="{D5BC579C-3E8E-F5D5-A990-33E388E44E1F}"/>
              </a:ext>
            </a:extLst>
          </p:cNvPr>
          <p:cNvSpPr>
            <a:spLocks noGrp="1"/>
          </p:cNvSpPr>
          <p:nvPr>
            <p:ph type="body" sz="quarter" idx="18"/>
          </p:nvPr>
        </p:nvSpPr>
        <p:spPr/>
        <p:txBody>
          <a:bodyPr/>
          <a:lstStyle/>
          <a:p>
            <a:r>
              <a:rPr lang="en-US" dirty="0"/>
              <a:t>13</a:t>
            </a:r>
          </a:p>
        </p:txBody>
      </p:sp>
      <p:sp>
        <p:nvSpPr>
          <p:cNvPr id="7" name="Rectangle 2">
            <a:extLst>
              <a:ext uri="{FF2B5EF4-FFF2-40B4-BE49-F238E27FC236}">
                <a16:creationId xmlns:a16="http://schemas.microsoft.com/office/drawing/2014/main" id="{D36677D4-FF1A-3DE2-1F48-64F29F43E3E8}"/>
              </a:ext>
            </a:extLst>
          </p:cNvPr>
          <p:cNvSpPr>
            <a:spLocks noChangeArrowheads="1"/>
          </p:cNvSpPr>
          <p:nvPr/>
        </p:nvSpPr>
        <p:spPr bwMode="auto">
          <a:xfrm>
            <a:off x="-9970284" y="1485690"/>
            <a:ext cx="31820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r>
              <a:rPr kumimoji="0" lang="en-AU"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hlinkClick r:id="rId2"/>
              </a:rPr>
              <a:t>[JT1]</a:t>
            </a:r>
            <a:r>
              <a:rPr kumimoji="0" lang="en-AU"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t>Can we just ask permission to review medical records to get this info, rather than making phone calls?</a:t>
            </a:r>
            <a:endParaRPr kumimoji="0" lang="en-AU" altLang="en-US" sz="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rPr>
              <a:t> </a:t>
            </a:r>
            <a:r>
              <a:rPr kumimoji="0" lang="en-AU" altLang="en-US" sz="800" b="0" i="0" u="none" strike="noStrike" cap="none" normalizeH="0" baseline="0">
                <a:ln>
                  <a:noFill/>
                </a:ln>
                <a:solidFill>
                  <a:schemeClr val="tx1"/>
                </a:solidFill>
                <a:effectLst/>
                <a:latin typeface="Arial" panose="020B0604020202020204" pitchFamily="34" charset="0"/>
                <a:ea typeface="Calibri" panose="020F0502020204030204" pitchFamily="34" charset="0"/>
                <a:hlinkClick r:id="rId3"/>
              </a:rPr>
              <a:t>[JS2]</a:t>
            </a:r>
            <a:r>
              <a:rPr kumimoji="0" lang="en-AU" altLang="en-US" sz="1000" b="0" i="0" u="none" strike="noStrike" cap="none" normalizeH="0" baseline="0">
                <a:ln>
                  <a:noFill/>
                </a:ln>
                <a:solidFill>
                  <a:schemeClr val="tx1"/>
                </a:solidFill>
                <a:effectLst/>
                <a:latin typeface="Arial" panose="020B0604020202020204" pitchFamily="34" charset="0"/>
                <a:ea typeface="Calibri" panose="020F0502020204030204" pitchFamily="34" charset="0"/>
              </a:rPr>
              <a:t>yes</a:t>
            </a:r>
            <a:endParaRPr kumimoji="0" lang="en-AU" altLang="en-US" sz="1800" b="0" i="0" u="none" strike="noStrike" cap="none" normalizeH="0" baseline="0">
              <a:ln>
                <a:noFill/>
              </a:ln>
              <a:solidFill>
                <a:schemeClr val="tx1"/>
              </a:solidFill>
              <a:effectLst/>
              <a:latin typeface="Arial" panose="020B0604020202020204" pitchFamily="34" charset="0"/>
            </a:endParaRPr>
          </a:p>
        </p:txBody>
      </p:sp>
      <p:pic>
        <p:nvPicPr>
          <p:cNvPr id="5" name="Picture 4">
            <a:extLst>
              <a:ext uri="{FF2B5EF4-FFF2-40B4-BE49-F238E27FC236}">
                <a16:creationId xmlns:a16="http://schemas.microsoft.com/office/drawing/2014/main" id="{8DC1E542-B918-9A96-60CF-D46728A3D15D}"/>
              </a:ext>
            </a:extLst>
          </p:cNvPr>
          <p:cNvPicPr>
            <a:picLocks noChangeAspect="1"/>
          </p:cNvPicPr>
          <p:nvPr/>
        </p:nvPicPr>
        <p:blipFill>
          <a:blip r:embed="rId4"/>
          <a:stretch>
            <a:fillRect/>
          </a:stretch>
        </p:blipFill>
        <p:spPr>
          <a:xfrm>
            <a:off x="1515510" y="1342138"/>
            <a:ext cx="6038587" cy="5487159"/>
          </a:xfrm>
          <a:prstGeom prst="rect">
            <a:avLst/>
          </a:prstGeom>
        </p:spPr>
      </p:pic>
      <p:sp>
        <p:nvSpPr>
          <p:cNvPr id="3" name="TextBox 2">
            <a:extLst>
              <a:ext uri="{FF2B5EF4-FFF2-40B4-BE49-F238E27FC236}">
                <a16:creationId xmlns:a16="http://schemas.microsoft.com/office/drawing/2014/main" id="{2533CBBC-8A60-0674-8969-ED07E934B5F9}"/>
              </a:ext>
            </a:extLst>
          </p:cNvPr>
          <p:cNvSpPr txBox="1"/>
          <p:nvPr/>
        </p:nvSpPr>
        <p:spPr>
          <a:xfrm>
            <a:off x="7554097" y="6115662"/>
            <a:ext cx="2725020" cy="461665"/>
          </a:xfrm>
          <a:prstGeom prst="rect">
            <a:avLst/>
          </a:prstGeom>
          <a:noFill/>
        </p:spPr>
        <p:txBody>
          <a:bodyPr wrap="square" rtlCol="0">
            <a:spAutoFit/>
          </a:bodyPr>
          <a:lstStyle/>
          <a:p>
            <a:r>
              <a:rPr lang="en-AU" sz="1200" dirty="0"/>
              <a:t>HREC: 2024/ETH02100</a:t>
            </a:r>
          </a:p>
          <a:p>
            <a:r>
              <a:rPr lang="en-AU" sz="1200" dirty="0"/>
              <a:t>ANZCTR:  ACTRN12624001484538</a:t>
            </a:r>
          </a:p>
        </p:txBody>
      </p:sp>
    </p:spTree>
    <p:extLst>
      <p:ext uri="{BB962C8B-B14F-4D97-AF65-F5344CB8AC3E}">
        <p14:creationId xmlns:p14="http://schemas.microsoft.com/office/powerpoint/2010/main" val="348395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7A59896-23AA-F266-43D7-9E9BABE26918}"/>
              </a:ext>
            </a:extLst>
          </p:cNvPr>
          <p:cNvSpPr>
            <a:spLocks noGrp="1"/>
          </p:cNvSpPr>
          <p:nvPr>
            <p:ph type="body" sz="quarter" idx="17"/>
          </p:nvPr>
        </p:nvSpPr>
        <p:spPr/>
        <p:txBody>
          <a:bodyPr/>
          <a:lstStyle/>
          <a:p>
            <a:r>
              <a:rPr lang="en-AU" dirty="0"/>
              <a:t>Conclusion</a:t>
            </a:r>
          </a:p>
        </p:txBody>
      </p:sp>
      <p:sp>
        <p:nvSpPr>
          <p:cNvPr id="3" name="Text Placeholder 2">
            <a:extLst>
              <a:ext uri="{FF2B5EF4-FFF2-40B4-BE49-F238E27FC236}">
                <a16:creationId xmlns:a16="http://schemas.microsoft.com/office/drawing/2014/main" id="{A288F56F-0F95-31B2-CCDF-602A9E8EEA3B}"/>
              </a:ext>
            </a:extLst>
          </p:cNvPr>
          <p:cNvSpPr>
            <a:spLocks noGrp="1"/>
          </p:cNvSpPr>
          <p:nvPr>
            <p:ph type="body" sz="quarter" idx="16"/>
          </p:nvPr>
        </p:nvSpPr>
        <p:spPr/>
        <p:txBody>
          <a:bodyPr/>
          <a:lstStyle/>
          <a:p>
            <a:pPr marL="285750" indent="-285750">
              <a:buFont typeface="Arial" panose="020B0604020202020204" pitchFamily="34" charset="0"/>
              <a:buChar char="•"/>
            </a:pPr>
            <a:r>
              <a:rPr lang="en-AU" dirty="0"/>
              <a:t>IMMUNE-12 shows potential as a novel agent as an adjunct for GBM treatment</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Phase II trial in Australia has ethics approval and has commenced</a:t>
            </a:r>
          </a:p>
          <a:p>
            <a:pPr marL="285750" indent="-285750">
              <a:buFont typeface="Arial" panose="020B0604020202020204" pitchFamily="34" charset="0"/>
              <a:buChar char="•"/>
            </a:pPr>
            <a:endParaRPr lang="en-AU" dirty="0"/>
          </a:p>
          <a:p>
            <a:pPr marL="285750" indent="-285750">
              <a:buFont typeface="Arial" panose="020B0604020202020204" pitchFamily="34" charset="0"/>
              <a:buChar char="•"/>
            </a:pPr>
            <a:r>
              <a:rPr lang="en-AU" dirty="0"/>
              <a:t>More research is required </a:t>
            </a:r>
          </a:p>
        </p:txBody>
      </p:sp>
    </p:spTree>
    <p:extLst>
      <p:ext uri="{BB962C8B-B14F-4D97-AF65-F5344CB8AC3E}">
        <p14:creationId xmlns:p14="http://schemas.microsoft.com/office/powerpoint/2010/main" val="2036173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BC9856-05DD-71CE-8C84-5DF050CABB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702B8B5-E969-C482-67DB-13EF17122697}"/>
              </a:ext>
            </a:extLst>
          </p:cNvPr>
          <p:cNvSpPr>
            <a:spLocks noGrp="1"/>
          </p:cNvSpPr>
          <p:nvPr>
            <p:ph type="body" sz="quarter" idx="17"/>
          </p:nvPr>
        </p:nvSpPr>
        <p:spPr>
          <a:xfrm>
            <a:off x="664028" y="452771"/>
            <a:ext cx="8128000" cy="573088"/>
          </a:xfrm>
        </p:spPr>
        <p:txBody>
          <a:bodyPr/>
          <a:lstStyle/>
          <a:p>
            <a:r>
              <a:rPr lang="en-US" sz="3200" dirty="0"/>
              <a:t>Background</a:t>
            </a:r>
          </a:p>
          <a:p>
            <a:r>
              <a:rPr lang="en-US" dirty="0"/>
              <a:t>Why did I start a Phase 2 Trial on</a:t>
            </a:r>
          </a:p>
          <a:p>
            <a:r>
              <a:rPr lang="en-US" dirty="0"/>
              <a:t>Immune 12?</a:t>
            </a:r>
            <a:endParaRPr lang="en-US" sz="3200" dirty="0"/>
          </a:p>
        </p:txBody>
      </p:sp>
      <p:sp>
        <p:nvSpPr>
          <p:cNvPr id="3" name="Text Placeholder 2">
            <a:extLst>
              <a:ext uri="{FF2B5EF4-FFF2-40B4-BE49-F238E27FC236}">
                <a16:creationId xmlns:a16="http://schemas.microsoft.com/office/drawing/2014/main" id="{827DFF66-FD9C-8A54-634D-1DA63FDBE17B}"/>
              </a:ext>
            </a:extLst>
          </p:cNvPr>
          <p:cNvSpPr>
            <a:spLocks noGrp="1"/>
          </p:cNvSpPr>
          <p:nvPr>
            <p:ph type="body" sz="quarter" idx="16"/>
          </p:nvPr>
        </p:nvSpPr>
        <p:spPr>
          <a:xfrm>
            <a:off x="664027" y="1480597"/>
            <a:ext cx="8551090" cy="4026436"/>
          </a:xfrm>
        </p:spPr>
        <p:txBody>
          <a:bodyPr/>
          <a:lstStyle/>
          <a:p>
            <a:pPr marL="285750" indent="-285750" algn="just">
              <a:lnSpc>
                <a:spcPct val="150000"/>
              </a:lnSpc>
              <a:buFont typeface="Arial" panose="020B0604020202020204" pitchFamily="34" charset="0"/>
              <a:buChar char="•"/>
            </a:pPr>
            <a:endParaRPr lang="en-US" sz="1400" dirty="0">
              <a:solidFill>
                <a:srgbClr val="007298"/>
              </a:solidFill>
            </a:endParaRPr>
          </a:p>
          <a:p>
            <a:pPr marL="285750" indent="-285750" algn="just">
              <a:lnSpc>
                <a:spcPct val="150000"/>
              </a:lnSpc>
              <a:buFont typeface="Arial" panose="020B0604020202020204" pitchFamily="34" charset="0"/>
              <a:buChar char="•"/>
            </a:pPr>
            <a:endParaRPr lang="en-US" sz="1400" dirty="0">
              <a:solidFill>
                <a:srgbClr val="007298"/>
              </a:solidFill>
            </a:endParaRPr>
          </a:p>
          <a:p>
            <a:pPr>
              <a:lnSpc>
                <a:spcPct val="150000"/>
              </a:lnSpc>
            </a:pPr>
            <a:endParaRPr lang="en-US" sz="1400" dirty="0">
              <a:solidFill>
                <a:srgbClr val="007298"/>
              </a:solidFill>
            </a:endParaRPr>
          </a:p>
        </p:txBody>
      </p:sp>
      <p:sp>
        <p:nvSpPr>
          <p:cNvPr id="4" name="Text Placeholder 3">
            <a:extLst>
              <a:ext uri="{FF2B5EF4-FFF2-40B4-BE49-F238E27FC236}">
                <a16:creationId xmlns:a16="http://schemas.microsoft.com/office/drawing/2014/main" id="{B5DF226C-394E-FDCC-EF32-5A29B516D2DB}"/>
              </a:ext>
            </a:extLst>
          </p:cNvPr>
          <p:cNvSpPr>
            <a:spLocks noGrp="1"/>
          </p:cNvSpPr>
          <p:nvPr>
            <p:ph type="body" sz="quarter" idx="18"/>
          </p:nvPr>
        </p:nvSpPr>
        <p:spPr/>
        <p:txBody>
          <a:bodyPr/>
          <a:lstStyle/>
          <a:p>
            <a:r>
              <a:rPr lang="en-US" dirty="0"/>
              <a:t>3</a:t>
            </a:r>
          </a:p>
        </p:txBody>
      </p:sp>
      <p:graphicFrame>
        <p:nvGraphicFramePr>
          <p:cNvPr id="5" name="Table 4">
            <a:extLst>
              <a:ext uri="{FF2B5EF4-FFF2-40B4-BE49-F238E27FC236}">
                <a16:creationId xmlns:a16="http://schemas.microsoft.com/office/drawing/2014/main" id="{3F67B149-2C4E-A980-1D4F-7A379B8C13F0}"/>
              </a:ext>
            </a:extLst>
          </p:cNvPr>
          <p:cNvGraphicFramePr>
            <a:graphicFrameLocks noGrp="1"/>
          </p:cNvGraphicFramePr>
          <p:nvPr>
            <p:extLst>
              <p:ext uri="{D42A27DB-BD31-4B8C-83A1-F6EECF244321}">
                <p14:modId xmlns:p14="http://schemas.microsoft.com/office/powerpoint/2010/main" val="629740531"/>
              </p:ext>
            </p:extLst>
          </p:nvPr>
        </p:nvGraphicFramePr>
        <p:xfrm>
          <a:off x="664027" y="2710180"/>
          <a:ext cx="8128000" cy="183388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303865012"/>
                    </a:ext>
                  </a:extLst>
                </a:gridCol>
                <a:gridCol w="4064000">
                  <a:extLst>
                    <a:ext uri="{9D8B030D-6E8A-4147-A177-3AD203B41FA5}">
                      <a16:colId xmlns:a16="http://schemas.microsoft.com/office/drawing/2014/main" val="1595386311"/>
                    </a:ext>
                  </a:extLst>
                </a:gridCol>
              </a:tblGrid>
              <a:tr h="370840">
                <a:tc>
                  <a:txBody>
                    <a:bodyPr/>
                    <a:lstStyle/>
                    <a:p>
                      <a:pPr algn="ctr"/>
                      <a:r>
                        <a:rPr lang="en-AU" dirty="0"/>
                        <a:t>Prior Familiarity with Product</a:t>
                      </a:r>
                    </a:p>
                  </a:txBody>
                  <a:tcPr/>
                </a:tc>
                <a:tc>
                  <a:txBody>
                    <a:bodyPr/>
                    <a:lstStyle/>
                    <a:p>
                      <a:pPr algn="ctr"/>
                      <a:r>
                        <a:rPr lang="en-AU" dirty="0"/>
                        <a:t>Published Case Study</a:t>
                      </a:r>
                    </a:p>
                  </a:txBody>
                  <a:tcPr/>
                </a:tc>
                <a:extLst>
                  <a:ext uri="{0D108BD9-81ED-4DB2-BD59-A6C34878D82A}">
                    <a16:rowId xmlns:a16="http://schemas.microsoft.com/office/drawing/2014/main" val="456012520"/>
                  </a:ext>
                </a:extLst>
              </a:tr>
              <a:tr h="370840">
                <a:tc>
                  <a:txBody>
                    <a:bodyPr/>
                    <a:lstStyle/>
                    <a:p>
                      <a:r>
                        <a:rPr lang="en-AU" dirty="0"/>
                        <a:t>Reviewed anecdotal studies on patient experiences with product.</a:t>
                      </a:r>
                    </a:p>
                  </a:txBody>
                  <a:tcPr/>
                </a:tc>
                <a:tc>
                  <a:txBody>
                    <a:bodyPr/>
                    <a:lstStyle/>
                    <a:p>
                      <a:r>
                        <a:rPr lang="en-AU" dirty="0"/>
                        <a:t>ONCO Study</a:t>
                      </a:r>
                    </a:p>
                    <a:p>
                      <a:r>
                        <a:rPr lang="en-AU" dirty="0"/>
                        <a:t>Marine derived Therapeutics for the Management of Glioblastoma: A Case Series and Comprehensive Review of the Literature</a:t>
                      </a:r>
                    </a:p>
                  </a:txBody>
                  <a:tcPr/>
                </a:tc>
                <a:extLst>
                  <a:ext uri="{0D108BD9-81ED-4DB2-BD59-A6C34878D82A}">
                    <a16:rowId xmlns:a16="http://schemas.microsoft.com/office/drawing/2014/main" val="2966149602"/>
                  </a:ext>
                </a:extLst>
              </a:tr>
            </a:tbl>
          </a:graphicData>
        </a:graphic>
      </p:graphicFrame>
    </p:spTree>
    <p:extLst>
      <p:ext uri="{BB962C8B-B14F-4D97-AF65-F5344CB8AC3E}">
        <p14:creationId xmlns:p14="http://schemas.microsoft.com/office/powerpoint/2010/main" val="1014491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316A89-6726-5D26-E2D0-A94F9116A95E}"/>
              </a:ext>
            </a:extLst>
          </p:cNvPr>
          <p:cNvPicPr>
            <a:picLocks noChangeAspect="1"/>
          </p:cNvPicPr>
          <p:nvPr/>
        </p:nvPicPr>
        <p:blipFill>
          <a:blip r:embed="rId2"/>
          <a:stretch>
            <a:fillRect/>
          </a:stretch>
        </p:blipFill>
        <p:spPr>
          <a:xfrm>
            <a:off x="358888" y="422609"/>
            <a:ext cx="6383768" cy="6012782"/>
          </a:xfrm>
          <a:prstGeom prst="rect">
            <a:avLst/>
          </a:prstGeom>
        </p:spPr>
      </p:pic>
    </p:spTree>
    <p:extLst>
      <p:ext uri="{BB962C8B-B14F-4D97-AF65-F5344CB8AC3E}">
        <p14:creationId xmlns:p14="http://schemas.microsoft.com/office/powerpoint/2010/main" val="134041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47303D-2428-F832-6502-41E89970BB59}"/>
              </a:ext>
            </a:extLst>
          </p:cNvPr>
          <p:cNvSpPr>
            <a:spLocks noGrp="1"/>
          </p:cNvSpPr>
          <p:nvPr>
            <p:ph type="body" sz="quarter" idx="17"/>
          </p:nvPr>
        </p:nvSpPr>
        <p:spPr>
          <a:xfrm>
            <a:off x="664028" y="452771"/>
            <a:ext cx="6558183" cy="573088"/>
          </a:xfrm>
        </p:spPr>
        <p:txBody>
          <a:bodyPr/>
          <a:lstStyle/>
          <a:p>
            <a:r>
              <a:rPr lang="en-US" sz="3200" dirty="0"/>
              <a:t>Background</a:t>
            </a:r>
          </a:p>
        </p:txBody>
      </p:sp>
      <p:sp>
        <p:nvSpPr>
          <p:cNvPr id="3" name="Text Placeholder 2">
            <a:extLst>
              <a:ext uri="{FF2B5EF4-FFF2-40B4-BE49-F238E27FC236}">
                <a16:creationId xmlns:a16="http://schemas.microsoft.com/office/drawing/2014/main" id="{874CF3F7-7A21-8500-8E0D-BF4AEC4DA44D}"/>
              </a:ext>
            </a:extLst>
          </p:cNvPr>
          <p:cNvSpPr>
            <a:spLocks noGrp="1"/>
          </p:cNvSpPr>
          <p:nvPr>
            <p:ph type="body" sz="quarter" idx="16"/>
          </p:nvPr>
        </p:nvSpPr>
        <p:spPr>
          <a:xfrm>
            <a:off x="664030" y="1459965"/>
            <a:ext cx="8551090" cy="4026436"/>
          </a:xfrm>
        </p:spPr>
        <p:txBody>
          <a:bodyPr/>
          <a:lstStyle/>
          <a:p>
            <a:pPr marL="285750" indent="-285750" algn="just">
              <a:lnSpc>
                <a:spcPct val="150000"/>
              </a:lnSpc>
              <a:buFont typeface="Arial" panose="020B0604020202020204" pitchFamily="34" charset="0"/>
              <a:buChar char="•"/>
            </a:pPr>
            <a:r>
              <a:rPr lang="en-US" sz="1400" dirty="0">
                <a:solidFill>
                  <a:srgbClr val="007298"/>
                </a:solidFill>
              </a:rPr>
              <a:t>Two case studies will be discussed who commenced taking IMMUNE-12 at different times</a:t>
            </a:r>
          </a:p>
          <a:p>
            <a:pPr marL="285750" indent="-285750" algn="just">
              <a:lnSpc>
                <a:spcPct val="150000"/>
              </a:lnSpc>
              <a:buFont typeface="Arial" panose="020B0604020202020204" pitchFamily="34" charset="0"/>
              <a:buChar char="•"/>
            </a:pPr>
            <a:endParaRPr lang="en-US" sz="1400" dirty="0">
              <a:solidFill>
                <a:srgbClr val="007298"/>
              </a:solidFill>
            </a:endParaRPr>
          </a:p>
          <a:p>
            <a:pPr>
              <a:lnSpc>
                <a:spcPct val="150000"/>
              </a:lnSpc>
            </a:pPr>
            <a:endParaRPr lang="en-US" sz="1400" dirty="0">
              <a:solidFill>
                <a:srgbClr val="007298"/>
              </a:solidFill>
            </a:endParaRPr>
          </a:p>
        </p:txBody>
      </p:sp>
      <p:sp>
        <p:nvSpPr>
          <p:cNvPr id="4" name="Text Placeholder 3">
            <a:extLst>
              <a:ext uri="{FF2B5EF4-FFF2-40B4-BE49-F238E27FC236}">
                <a16:creationId xmlns:a16="http://schemas.microsoft.com/office/drawing/2014/main" id="{26F7E4F3-D0B7-3850-AE1A-69480172CA3E}"/>
              </a:ext>
            </a:extLst>
          </p:cNvPr>
          <p:cNvSpPr>
            <a:spLocks noGrp="1"/>
          </p:cNvSpPr>
          <p:nvPr>
            <p:ph type="body" sz="quarter" idx="18"/>
          </p:nvPr>
        </p:nvSpPr>
        <p:spPr/>
        <p:txBody>
          <a:bodyPr/>
          <a:lstStyle/>
          <a:p>
            <a:r>
              <a:rPr lang="en-US" dirty="0"/>
              <a:t>3</a:t>
            </a:r>
          </a:p>
        </p:txBody>
      </p:sp>
      <p:graphicFrame>
        <p:nvGraphicFramePr>
          <p:cNvPr id="5" name="Table 4">
            <a:extLst>
              <a:ext uri="{FF2B5EF4-FFF2-40B4-BE49-F238E27FC236}">
                <a16:creationId xmlns:a16="http://schemas.microsoft.com/office/drawing/2014/main" id="{80EF34CB-85F2-8ADA-64B2-4F2822EAB6A5}"/>
              </a:ext>
            </a:extLst>
          </p:cNvPr>
          <p:cNvGraphicFramePr>
            <a:graphicFrameLocks noGrp="1"/>
          </p:cNvGraphicFramePr>
          <p:nvPr>
            <p:extLst>
              <p:ext uri="{D42A27DB-BD31-4B8C-83A1-F6EECF244321}">
                <p14:modId xmlns:p14="http://schemas.microsoft.com/office/powerpoint/2010/main" val="1724481037"/>
              </p:ext>
            </p:extLst>
          </p:nvPr>
        </p:nvGraphicFramePr>
        <p:xfrm>
          <a:off x="664030" y="1996440"/>
          <a:ext cx="8128000" cy="42494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303865012"/>
                    </a:ext>
                  </a:extLst>
                </a:gridCol>
                <a:gridCol w="4064000">
                  <a:extLst>
                    <a:ext uri="{9D8B030D-6E8A-4147-A177-3AD203B41FA5}">
                      <a16:colId xmlns:a16="http://schemas.microsoft.com/office/drawing/2014/main" val="1595386311"/>
                    </a:ext>
                  </a:extLst>
                </a:gridCol>
              </a:tblGrid>
              <a:tr h="370840">
                <a:tc>
                  <a:txBody>
                    <a:bodyPr/>
                    <a:lstStyle/>
                    <a:p>
                      <a:pPr algn="ctr"/>
                      <a:r>
                        <a:rPr lang="en-AU" dirty="0"/>
                        <a:t>Case Study 1</a:t>
                      </a:r>
                    </a:p>
                  </a:txBody>
                  <a:tcPr/>
                </a:tc>
                <a:tc>
                  <a:txBody>
                    <a:bodyPr/>
                    <a:lstStyle/>
                    <a:p>
                      <a:pPr algn="ctr"/>
                      <a:r>
                        <a:rPr lang="en-AU" dirty="0"/>
                        <a:t>Case Study 2</a:t>
                      </a:r>
                    </a:p>
                  </a:txBody>
                  <a:tcPr/>
                </a:tc>
                <a:extLst>
                  <a:ext uri="{0D108BD9-81ED-4DB2-BD59-A6C34878D82A}">
                    <a16:rowId xmlns:a16="http://schemas.microsoft.com/office/drawing/2014/main" val="456012520"/>
                  </a:ext>
                </a:extLst>
              </a:tr>
              <a:tr h="370840">
                <a:tc>
                  <a:txBody>
                    <a:bodyPr/>
                    <a:lstStyle/>
                    <a:p>
                      <a:pPr marL="285750" indent="-285750">
                        <a:spcBef>
                          <a:spcPts val="300"/>
                        </a:spcBef>
                        <a:spcAft>
                          <a:spcPts val="300"/>
                        </a:spcAft>
                        <a:buFont typeface="Arial" panose="020B0604020202020204" pitchFamily="34" charset="0"/>
                        <a:buChar char="•"/>
                      </a:pPr>
                      <a:r>
                        <a:rPr lang="en-AU" dirty="0"/>
                        <a:t>Female, 42 at diagnosis in 2022 </a:t>
                      </a:r>
                    </a:p>
                    <a:p>
                      <a:pPr marL="285750" indent="-285750">
                        <a:spcBef>
                          <a:spcPts val="300"/>
                        </a:spcBef>
                        <a:spcAft>
                          <a:spcPts val="300"/>
                        </a:spcAft>
                        <a:buFont typeface="Arial" panose="020B0604020202020204" pitchFamily="34" charset="0"/>
                        <a:buChar char="•"/>
                      </a:pPr>
                      <a:r>
                        <a:rPr lang="en-AU" dirty="0"/>
                        <a:t>GBM- IDH wild type, 9cm tumour</a:t>
                      </a:r>
                    </a:p>
                    <a:p>
                      <a:pPr marL="285750" indent="-285750">
                        <a:spcBef>
                          <a:spcPts val="300"/>
                        </a:spcBef>
                        <a:spcAft>
                          <a:spcPts val="300"/>
                        </a:spcAft>
                        <a:buFont typeface="Arial" panose="020B0604020202020204" pitchFamily="34" charset="0"/>
                        <a:buChar char="•"/>
                      </a:pPr>
                      <a:r>
                        <a:rPr lang="en-AU" dirty="0"/>
                        <a:t>Methylated, MGMT promoter</a:t>
                      </a:r>
                    </a:p>
                    <a:p>
                      <a:pPr marL="285750" indent="-285750">
                        <a:spcBef>
                          <a:spcPts val="300"/>
                        </a:spcBef>
                        <a:spcAft>
                          <a:spcPts val="300"/>
                        </a:spcAft>
                        <a:buFont typeface="Arial" panose="020B0604020202020204" pitchFamily="34" charset="0"/>
                        <a:buChar char="•"/>
                      </a:pPr>
                      <a:r>
                        <a:rPr lang="en-AU" dirty="0"/>
                        <a:t>Completed First line treatment with 12 months of high dose TMZ July 2023</a:t>
                      </a:r>
                    </a:p>
                    <a:p>
                      <a:pPr marL="285750" indent="-285750">
                        <a:spcBef>
                          <a:spcPts val="300"/>
                        </a:spcBef>
                        <a:spcAft>
                          <a:spcPts val="300"/>
                        </a:spcAft>
                        <a:buFont typeface="Arial" panose="020B0604020202020204" pitchFamily="34" charset="0"/>
                        <a:buChar char="•"/>
                      </a:pPr>
                      <a:r>
                        <a:rPr lang="en-AU" dirty="0"/>
                        <a:t>Recurrence July 2023, commenced trial: Attack One trial October 2023</a:t>
                      </a:r>
                    </a:p>
                    <a:p>
                      <a:pPr marL="285750" indent="-285750">
                        <a:spcBef>
                          <a:spcPts val="300"/>
                        </a:spcBef>
                        <a:spcAft>
                          <a:spcPts val="300"/>
                        </a:spcAft>
                        <a:buFont typeface="Arial" panose="020B0604020202020204" pitchFamily="34" charset="0"/>
                        <a:buChar char="•"/>
                      </a:pPr>
                      <a:r>
                        <a:rPr lang="en-AU" dirty="0"/>
                        <a:t>Nov 2023 –extensive recurrence now in corpus callosum</a:t>
                      </a:r>
                    </a:p>
                    <a:p>
                      <a:pPr marL="285750" indent="-285750">
                        <a:spcBef>
                          <a:spcPts val="300"/>
                        </a:spcBef>
                        <a:spcAft>
                          <a:spcPts val="300"/>
                        </a:spcAft>
                        <a:buFont typeface="Arial" panose="020B0604020202020204" pitchFamily="34" charset="0"/>
                        <a:buChar char="•"/>
                      </a:pPr>
                      <a:r>
                        <a:rPr lang="en-AU" dirty="0"/>
                        <a:t>Dec 5, 2023 – commenced IMMUNE-12</a:t>
                      </a:r>
                    </a:p>
                    <a:p>
                      <a:endParaRPr lang="en-AU" dirty="0"/>
                    </a:p>
                  </a:txBody>
                  <a:tcPr/>
                </a:tc>
                <a:tc>
                  <a:txBody>
                    <a:bodyPr/>
                    <a:lstStyle/>
                    <a:p>
                      <a:pPr marL="285750" indent="-285750">
                        <a:spcBef>
                          <a:spcPts val="300"/>
                        </a:spcBef>
                        <a:spcAft>
                          <a:spcPts val="300"/>
                        </a:spcAft>
                        <a:buFont typeface="Arial" panose="020B0604020202020204" pitchFamily="34" charset="0"/>
                        <a:buChar char="•"/>
                      </a:pPr>
                      <a:r>
                        <a:rPr lang="en-AU" dirty="0"/>
                        <a:t>Male,  46 at diagnosis in 2023 </a:t>
                      </a:r>
                    </a:p>
                    <a:p>
                      <a:pPr marL="285750" indent="-285750">
                        <a:spcBef>
                          <a:spcPts val="300"/>
                        </a:spcBef>
                        <a:spcAft>
                          <a:spcPts val="300"/>
                        </a:spcAft>
                        <a:buFont typeface="Arial" panose="020B0604020202020204" pitchFamily="34" charset="0"/>
                        <a:buChar char="•"/>
                      </a:pPr>
                      <a:r>
                        <a:rPr lang="en-AU" dirty="0"/>
                        <a:t>GBM-IDH wild type</a:t>
                      </a:r>
                    </a:p>
                    <a:p>
                      <a:pPr marL="285750" indent="-285750">
                        <a:spcBef>
                          <a:spcPts val="300"/>
                        </a:spcBef>
                        <a:spcAft>
                          <a:spcPts val="300"/>
                        </a:spcAft>
                        <a:buFont typeface="Arial" panose="020B0604020202020204" pitchFamily="34" charset="0"/>
                        <a:buChar char="•"/>
                      </a:pPr>
                      <a:r>
                        <a:rPr lang="en-AU" dirty="0"/>
                        <a:t>3 tumours – Frontal lobe right (craniotomy – debulking), frontal lobe left, corpus collosum</a:t>
                      </a:r>
                    </a:p>
                    <a:p>
                      <a:pPr marL="285750" indent="-285750">
                        <a:spcBef>
                          <a:spcPts val="300"/>
                        </a:spcBef>
                        <a:spcAft>
                          <a:spcPts val="300"/>
                        </a:spcAft>
                        <a:buFont typeface="Arial" panose="020B0604020202020204" pitchFamily="34" charset="0"/>
                        <a:buChar char="•"/>
                      </a:pPr>
                      <a:r>
                        <a:rPr lang="en-AU" dirty="0"/>
                        <a:t>Hypermethylated</a:t>
                      </a:r>
                    </a:p>
                    <a:p>
                      <a:pPr marL="285750" indent="-285750">
                        <a:spcBef>
                          <a:spcPts val="300"/>
                        </a:spcBef>
                        <a:spcAft>
                          <a:spcPts val="300"/>
                        </a:spcAft>
                        <a:buFont typeface="Arial" panose="020B0604020202020204" pitchFamily="34" charset="0"/>
                        <a:buChar char="•"/>
                      </a:pPr>
                      <a:r>
                        <a:rPr lang="en-AU" dirty="0"/>
                        <a:t>EGFR mutation</a:t>
                      </a:r>
                    </a:p>
                    <a:p>
                      <a:pPr marL="285750" indent="-285750">
                        <a:spcBef>
                          <a:spcPts val="300"/>
                        </a:spcBef>
                        <a:spcAft>
                          <a:spcPts val="300"/>
                        </a:spcAft>
                        <a:buFont typeface="Arial" panose="020B0604020202020204" pitchFamily="34" charset="0"/>
                        <a:buChar char="•"/>
                      </a:pPr>
                      <a:r>
                        <a:rPr lang="en-AU" dirty="0"/>
                        <a:t>Commenced IMMUNE-12 post radiation and low dose TMZ MRI a week before commencing high dose TMZ</a:t>
                      </a:r>
                    </a:p>
                    <a:p>
                      <a:endParaRPr lang="en-AU" dirty="0"/>
                    </a:p>
                  </a:txBody>
                  <a:tcPr/>
                </a:tc>
                <a:extLst>
                  <a:ext uri="{0D108BD9-81ED-4DB2-BD59-A6C34878D82A}">
                    <a16:rowId xmlns:a16="http://schemas.microsoft.com/office/drawing/2014/main" val="2966149602"/>
                  </a:ext>
                </a:extLst>
              </a:tr>
            </a:tbl>
          </a:graphicData>
        </a:graphic>
      </p:graphicFrame>
    </p:spTree>
    <p:extLst>
      <p:ext uri="{BB962C8B-B14F-4D97-AF65-F5344CB8AC3E}">
        <p14:creationId xmlns:p14="http://schemas.microsoft.com/office/powerpoint/2010/main" val="38226746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80F82CE-1D7F-18FA-3354-5B05B30742FE}"/>
              </a:ext>
            </a:extLst>
          </p:cNvPr>
          <p:cNvSpPr>
            <a:spLocks noGrp="1"/>
          </p:cNvSpPr>
          <p:nvPr>
            <p:ph type="body" sz="quarter" idx="17"/>
          </p:nvPr>
        </p:nvSpPr>
        <p:spPr>
          <a:xfrm>
            <a:off x="216987" y="170656"/>
            <a:ext cx="6558183" cy="573088"/>
          </a:xfrm>
        </p:spPr>
        <p:txBody>
          <a:bodyPr/>
          <a:lstStyle/>
          <a:p>
            <a:r>
              <a:rPr lang="en-US" dirty="0"/>
              <a:t>Case Study 1</a:t>
            </a:r>
            <a:endParaRPr lang="en-US" sz="3200" dirty="0"/>
          </a:p>
        </p:txBody>
      </p:sp>
      <p:sp>
        <p:nvSpPr>
          <p:cNvPr id="4" name="Text Placeholder 3">
            <a:extLst>
              <a:ext uri="{FF2B5EF4-FFF2-40B4-BE49-F238E27FC236}">
                <a16:creationId xmlns:a16="http://schemas.microsoft.com/office/drawing/2014/main" id="{0E7C7C88-D976-F1E1-834B-13079C6171F9}"/>
              </a:ext>
            </a:extLst>
          </p:cNvPr>
          <p:cNvSpPr>
            <a:spLocks noGrp="1"/>
          </p:cNvSpPr>
          <p:nvPr>
            <p:ph type="body" sz="quarter" idx="18"/>
          </p:nvPr>
        </p:nvSpPr>
        <p:spPr/>
        <p:txBody>
          <a:bodyPr/>
          <a:lstStyle/>
          <a:p>
            <a:r>
              <a:rPr lang="en-US" dirty="0"/>
              <a:t>5</a:t>
            </a:r>
          </a:p>
        </p:txBody>
      </p:sp>
      <p:graphicFrame>
        <p:nvGraphicFramePr>
          <p:cNvPr id="6" name="Table 5">
            <a:extLst>
              <a:ext uri="{FF2B5EF4-FFF2-40B4-BE49-F238E27FC236}">
                <a16:creationId xmlns:a16="http://schemas.microsoft.com/office/drawing/2014/main" id="{D2F2E60F-DF35-5856-AD68-4D4CC49A2A13}"/>
              </a:ext>
            </a:extLst>
          </p:cNvPr>
          <p:cNvGraphicFramePr>
            <a:graphicFrameLocks noGrp="1"/>
          </p:cNvGraphicFramePr>
          <p:nvPr>
            <p:extLst>
              <p:ext uri="{D42A27DB-BD31-4B8C-83A1-F6EECF244321}">
                <p14:modId xmlns:p14="http://schemas.microsoft.com/office/powerpoint/2010/main" val="1419198886"/>
              </p:ext>
            </p:extLst>
          </p:nvPr>
        </p:nvGraphicFramePr>
        <p:xfrm>
          <a:off x="1209040" y="1017085"/>
          <a:ext cx="7020560" cy="5670259"/>
        </p:xfrm>
        <a:graphic>
          <a:graphicData uri="http://schemas.openxmlformats.org/drawingml/2006/table">
            <a:tbl>
              <a:tblPr bandRow="1">
                <a:tableStyleId>{3B4B98B0-60AC-42C2-AFA5-B58CD77FA1E5}</a:tableStyleId>
              </a:tblPr>
              <a:tblGrid>
                <a:gridCol w="1798933">
                  <a:extLst>
                    <a:ext uri="{9D8B030D-6E8A-4147-A177-3AD203B41FA5}">
                      <a16:colId xmlns:a16="http://schemas.microsoft.com/office/drawing/2014/main" val="469117412"/>
                    </a:ext>
                  </a:extLst>
                </a:gridCol>
                <a:gridCol w="5221627">
                  <a:extLst>
                    <a:ext uri="{9D8B030D-6E8A-4147-A177-3AD203B41FA5}">
                      <a16:colId xmlns:a16="http://schemas.microsoft.com/office/drawing/2014/main" val="91482530"/>
                    </a:ext>
                  </a:extLst>
                </a:gridCol>
              </a:tblGrid>
              <a:tr h="366929">
                <a:tc>
                  <a:txBody>
                    <a:bodyPr/>
                    <a:lstStyle/>
                    <a:p>
                      <a:pPr>
                        <a:lnSpc>
                          <a:spcPct val="115000"/>
                        </a:lnSpc>
                        <a:spcAft>
                          <a:spcPts val="800"/>
                        </a:spcAft>
                      </a:pPr>
                      <a:r>
                        <a:rPr lang="en-AU" sz="1000" kern="100" dirty="0">
                          <a:effectLst/>
                        </a:rPr>
                        <a:t>late May - late June 2022</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000" kern="100" dirty="0">
                          <a:effectLst/>
                        </a:rPr>
                        <a:t>Lethargy, headaches, light nausea, bouts of crying </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5739088"/>
                  </a:ext>
                </a:extLst>
              </a:tr>
              <a:tr h="366929">
                <a:tc>
                  <a:txBody>
                    <a:bodyPr/>
                    <a:lstStyle/>
                    <a:p>
                      <a:pPr>
                        <a:lnSpc>
                          <a:spcPct val="115000"/>
                        </a:lnSpc>
                        <a:spcAft>
                          <a:spcPts val="800"/>
                        </a:spcAft>
                      </a:pPr>
                      <a:r>
                        <a:rPr lang="en-AU" sz="1000" kern="100" dirty="0">
                          <a:effectLst/>
                        </a:rPr>
                        <a:t>29 June 2022 (7pm)</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000" kern="100" dirty="0">
                          <a:effectLst/>
                        </a:rPr>
                        <a:t>First MRI </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1700072"/>
                  </a:ext>
                </a:extLst>
              </a:tr>
              <a:tr h="366929">
                <a:tc>
                  <a:txBody>
                    <a:bodyPr/>
                    <a:lstStyle/>
                    <a:p>
                      <a:pPr>
                        <a:lnSpc>
                          <a:spcPct val="115000"/>
                        </a:lnSpc>
                        <a:spcAft>
                          <a:spcPts val="800"/>
                        </a:spcAft>
                      </a:pPr>
                      <a:r>
                        <a:rPr lang="en-AU" sz="1000" kern="100" dirty="0">
                          <a:effectLst/>
                        </a:rPr>
                        <a:t>30 June 2022 (9am)</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tabLst>
                          <a:tab pos="1149350" algn="l"/>
                        </a:tabLst>
                      </a:pPr>
                      <a:r>
                        <a:rPr lang="en-AU" sz="1000" kern="100" dirty="0">
                          <a:effectLst/>
                        </a:rPr>
                        <a:t>Second MRI with contrast</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3681905"/>
                  </a:ext>
                </a:extLst>
              </a:tr>
              <a:tr h="366929">
                <a:tc>
                  <a:txBody>
                    <a:bodyPr/>
                    <a:lstStyle/>
                    <a:p>
                      <a:pPr>
                        <a:lnSpc>
                          <a:spcPct val="115000"/>
                        </a:lnSpc>
                        <a:spcAft>
                          <a:spcPts val="800"/>
                        </a:spcAft>
                      </a:pPr>
                      <a:r>
                        <a:rPr lang="en-AU" sz="1000" kern="100">
                          <a:effectLst/>
                        </a:rPr>
                        <a:t>30 June 2022 (approx. 1pm)</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000" kern="100" dirty="0">
                          <a:effectLst/>
                        </a:rPr>
                        <a:t>Admitted to hospital </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43543920"/>
                  </a:ext>
                </a:extLst>
              </a:tr>
              <a:tr h="517176">
                <a:tc>
                  <a:txBody>
                    <a:bodyPr/>
                    <a:lstStyle/>
                    <a:p>
                      <a:pPr>
                        <a:lnSpc>
                          <a:spcPct val="115000"/>
                        </a:lnSpc>
                        <a:spcAft>
                          <a:spcPts val="800"/>
                        </a:spcAft>
                      </a:pPr>
                      <a:r>
                        <a:rPr lang="en-AU" sz="1000" kern="100" dirty="0">
                          <a:effectLst/>
                        </a:rPr>
                        <a:t>7 July 2022</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000" kern="100" dirty="0">
                          <a:effectLst/>
                        </a:rPr>
                        <a:t>Craniotomy to debulk tumour (95% removed)</a:t>
                      </a:r>
                      <a:endParaRPr lang="en-AU" sz="1200" kern="100" dirty="0">
                        <a:effectLst/>
                      </a:endParaRPr>
                    </a:p>
                    <a:p>
                      <a:pPr>
                        <a:lnSpc>
                          <a:spcPct val="115000"/>
                        </a:lnSpc>
                        <a:spcAft>
                          <a:spcPts val="800"/>
                        </a:spcAft>
                      </a:pPr>
                      <a:r>
                        <a:rPr lang="en-AU" sz="1000" kern="100" dirty="0">
                          <a:effectLst/>
                        </a:rPr>
                        <a:t>Medication – Keppra 1000mg BD, dexamethasone</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9003601"/>
                  </a:ext>
                </a:extLst>
              </a:tr>
              <a:tr h="840040">
                <a:tc>
                  <a:txBody>
                    <a:bodyPr/>
                    <a:lstStyle/>
                    <a:p>
                      <a:pPr>
                        <a:lnSpc>
                          <a:spcPct val="115000"/>
                        </a:lnSpc>
                        <a:spcAft>
                          <a:spcPts val="800"/>
                        </a:spcAft>
                      </a:pPr>
                      <a:r>
                        <a:rPr lang="en-AU" sz="1000" kern="100" dirty="0">
                          <a:effectLst/>
                        </a:rPr>
                        <a:t>21 July 2022</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000" kern="100" dirty="0">
                          <a:effectLst/>
                        </a:rPr>
                        <a:t>First consult with Dr. Janet Schloss</a:t>
                      </a:r>
                      <a:endParaRPr lang="en-AU" sz="1200" kern="100" dirty="0">
                        <a:effectLst/>
                      </a:endParaRPr>
                    </a:p>
                    <a:p>
                      <a:pPr>
                        <a:lnSpc>
                          <a:spcPct val="115000"/>
                        </a:lnSpc>
                        <a:spcAft>
                          <a:spcPts val="800"/>
                        </a:spcAft>
                      </a:pPr>
                      <a:r>
                        <a:rPr lang="en-AU" sz="1000" kern="100" dirty="0">
                          <a:effectLst/>
                        </a:rPr>
                        <a:t>Vitamin D3, Zinc, Lion’s mane, Turkey Tail, medicinal cannabis</a:t>
                      </a:r>
                      <a:endParaRPr lang="en-AU" sz="1200" kern="100" dirty="0">
                        <a:effectLst/>
                      </a:endParaRPr>
                    </a:p>
                    <a:p>
                      <a:pPr>
                        <a:lnSpc>
                          <a:spcPct val="115000"/>
                        </a:lnSpc>
                        <a:spcAft>
                          <a:spcPts val="800"/>
                        </a:spcAft>
                      </a:pPr>
                      <a:r>
                        <a:rPr lang="en-AU" sz="1000" kern="100" dirty="0">
                          <a:effectLst/>
                        </a:rPr>
                        <a:t>Modified keto diet</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5820161"/>
                  </a:ext>
                </a:extLst>
              </a:tr>
              <a:tr h="556349">
                <a:tc>
                  <a:txBody>
                    <a:bodyPr/>
                    <a:lstStyle/>
                    <a:p>
                      <a:pPr>
                        <a:lnSpc>
                          <a:spcPct val="115000"/>
                        </a:lnSpc>
                        <a:spcAft>
                          <a:spcPts val="800"/>
                        </a:spcAft>
                      </a:pPr>
                      <a:r>
                        <a:rPr lang="en-AU" sz="1000" kern="100" dirty="0">
                          <a:effectLst/>
                        </a:rPr>
                        <a:t>1 August 2022</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000" kern="100" dirty="0">
                          <a:effectLst/>
                        </a:rPr>
                        <a:t>Commenced radiation and low dose TMZ (6 weeks)</a:t>
                      </a:r>
                      <a:endParaRPr lang="en-AU" sz="1200" kern="100" dirty="0">
                        <a:effectLst/>
                      </a:endParaRPr>
                    </a:p>
                    <a:p>
                      <a:pPr>
                        <a:lnSpc>
                          <a:spcPct val="115000"/>
                        </a:lnSpc>
                        <a:spcAft>
                          <a:spcPts val="800"/>
                        </a:spcAft>
                      </a:pPr>
                      <a:r>
                        <a:rPr lang="en-AU" sz="1000" kern="100" dirty="0">
                          <a:effectLst/>
                        </a:rPr>
                        <a:t>FIG TRIAL</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9600395"/>
                  </a:ext>
                </a:extLst>
              </a:tr>
              <a:tr h="366929">
                <a:tc>
                  <a:txBody>
                    <a:bodyPr/>
                    <a:lstStyle/>
                    <a:p>
                      <a:pPr>
                        <a:lnSpc>
                          <a:spcPct val="115000"/>
                        </a:lnSpc>
                        <a:spcAft>
                          <a:spcPts val="800"/>
                        </a:spcAft>
                      </a:pPr>
                      <a:r>
                        <a:rPr lang="en-AU" sz="1000" kern="100">
                          <a:effectLst/>
                        </a:rPr>
                        <a:t>25th August, 2022</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000" kern="100" dirty="0">
                          <a:effectLst/>
                        </a:rPr>
                        <a:t>Second consult with Dr. Janet Schloss Commenced Boswellia, turmeric, nigella sativa</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6368200"/>
                  </a:ext>
                </a:extLst>
              </a:tr>
              <a:tr h="366929">
                <a:tc>
                  <a:txBody>
                    <a:bodyPr/>
                    <a:lstStyle/>
                    <a:p>
                      <a:pPr>
                        <a:lnSpc>
                          <a:spcPct val="115000"/>
                        </a:lnSpc>
                        <a:spcAft>
                          <a:spcPts val="800"/>
                        </a:spcAft>
                      </a:pPr>
                      <a:r>
                        <a:rPr lang="en-AU" sz="1000" kern="100" dirty="0">
                          <a:effectLst/>
                        </a:rPr>
                        <a:t>12 Sept to 9 October 2022</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000" kern="100" dirty="0">
                          <a:effectLst/>
                        </a:rPr>
                        <a:t>Break from TMZ</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24485124"/>
                  </a:ext>
                </a:extLst>
              </a:tr>
              <a:tr h="398693">
                <a:tc>
                  <a:txBody>
                    <a:bodyPr/>
                    <a:lstStyle/>
                    <a:p>
                      <a:pPr>
                        <a:lnSpc>
                          <a:spcPct val="115000"/>
                        </a:lnSpc>
                        <a:spcAft>
                          <a:spcPts val="800"/>
                        </a:spcAft>
                      </a:pPr>
                      <a:r>
                        <a:rPr lang="en-AU" sz="1000" kern="100">
                          <a:effectLst/>
                        </a:rPr>
                        <a:t> 10 October 2022 to August 2023</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000" kern="100" dirty="0">
                          <a:effectLst/>
                        </a:rPr>
                        <a:t>Resumed higher dose TMZ 5 consecutive days every 4 weeks.</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2830406"/>
                  </a:ext>
                </a:extLst>
              </a:tr>
              <a:tr h="840040">
                <a:tc>
                  <a:txBody>
                    <a:bodyPr/>
                    <a:lstStyle/>
                    <a:p>
                      <a:pPr>
                        <a:lnSpc>
                          <a:spcPct val="115000"/>
                        </a:lnSpc>
                        <a:spcAft>
                          <a:spcPts val="800"/>
                        </a:spcAft>
                      </a:pPr>
                      <a:r>
                        <a:rPr lang="en-AU" sz="1000" kern="100">
                          <a:effectLst/>
                        </a:rPr>
                        <a:t>July 2023</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tabLst>
                          <a:tab pos="1149350" algn="l"/>
                        </a:tabLst>
                      </a:pPr>
                      <a:r>
                        <a:rPr lang="en-AU" sz="1000" kern="100" dirty="0">
                          <a:effectLst/>
                        </a:rPr>
                        <a:t>MRI shows possible recurrence near corpus collosum </a:t>
                      </a:r>
                      <a:endParaRPr lang="en-AU" sz="1200" kern="100" dirty="0">
                        <a:effectLst/>
                      </a:endParaRPr>
                    </a:p>
                    <a:p>
                      <a:pPr>
                        <a:lnSpc>
                          <a:spcPct val="115000"/>
                        </a:lnSpc>
                        <a:spcAft>
                          <a:spcPts val="800"/>
                        </a:spcAft>
                      </a:pPr>
                      <a:r>
                        <a:rPr lang="en-AU" sz="1000" kern="100" dirty="0">
                          <a:effectLst/>
                        </a:rPr>
                        <a:t>Keto nutrition commences under Dr. Alex </a:t>
                      </a:r>
                      <a:r>
                        <a:rPr lang="en-AU" sz="1000" kern="100" dirty="0" err="1">
                          <a:effectLst/>
                        </a:rPr>
                        <a:t>Petrushevski’s</a:t>
                      </a:r>
                      <a:r>
                        <a:rPr lang="en-AU" sz="1000" kern="100" dirty="0">
                          <a:effectLst/>
                        </a:rPr>
                        <a:t> guidance.</a:t>
                      </a:r>
                      <a:endParaRPr lang="en-AU" sz="1200" kern="100" dirty="0">
                        <a:effectLst/>
                      </a:endParaRPr>
                    </a:p>
                    <a:p>
                      <a:pPr>
                        <a:lnSpc>
                          <a:spcPct val="115000"/>
                        </a:lnSpc>
                        <a:spcAft>
                          <a:spcPts val="800"/>
                        </a:spcAft>
                        <a:tabLst>
                          <a:tab pos="1149350" algn="l"/>
                        </a:tabLst>
                      </a:pPr>
                      <a:r>
                        <a:rPr lang="en-AU" sz="1000" kern="100" dirty="0">
                          <a:effectLst/>
                        </a:rPr>
                        <a:t>HBOT and red-light therapy commences</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94582000"/>
                  </a:ext>
                </a:extLst>
              </a:tr>
              <a:tr h="316387">
                <a:tc>
                  <a:txBody>
                    <a:bodyPr/>
                    <a:lstStyle/>
                    <a:p>
                      <a:pPr>
                        <a:lnSpc>
                          <a:spcPct val="115000"/>
                        </a:lnSpc>
                        <a:spcAft>
                          <a:spcPts val="800"/>
                        </a:spcAft>
                      </a:pPr>
                      <a:r>
                        <a:rPr lang="en-AU" sz="1000" kern="100" dirty="0">
                          <a:effectLst/>
                        </a:rPr>
                        <a:t>Late August 2023</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000" kern="100" dirty="0">
                          <a:effectLst/>
                        </a:rPr>
                        <a:t>MRI confirms recurrence.   TMZ stopped</a:t>
                      </a:r>
                      <a:endParaRPr lang="en-AU" sz="1200" kern="100" dirty="0">
                        <a:effectLst/>
                      </a:endParaRPr>
                    </a:p>
                  </a:txBody>
                  <a:tcPr marL="68580" marR="68580" marT="0" marB="0"/>
                </a:tc>
                <a:extLst>
                  <a:ext uri="{0D108BD9-81ED-4DB2-BD59-A6C34878D82A}">
                    <a16:rowId xmlns:a16="http://schemas.microsoft.com/office/drawing/2014/main" val="3612626602"/>
                  </a:ext>
                </a:extLst>
              </a:tr>
            </a:tbl>
          </a:graphicData>
        </a:graphic>
      </p:graphicFrame>
      <p:pic>
        <p:nvPicPr>
          <p:cNvPr id="9" name="Picture 8" descr="A person sitting in a hospital chair&#10;&#10;Description automatically generated">
            <a:extLst>
              <a:ext uri="{FF2B5EF4-FFF2-40B4-BE49-F238E27FC236}">
                <a16:creationId xmlns:a16="http://schemas.microsoft.com/office/drawing/2014/main" id="{27D0F491-EA54-271F-5FD4-5433D559D5B9}"/>
              </a:ext>
            </a:extLst>
          </p:cNvPr>
          <p:cNvPicPr>
            <a:picLocks noChangeAspect="1"/>
          </p:cNvPicPr>
          <p:nvPr/>
        </p:nvPicPr>
        <p:blipFill>
          <a:blip r:embed="rId3"/>
          <a:stretch>
            <a:fillRect/>
          </a:stretch>
        </p:blipFill>
        <p:spPr>
          <a:xfrm>
            <a:off x="8900160" y="1155649"/>
            <a:ext cx="2326639" cy="5036952"/>
          </a:xfrm>
          <a:prstGeom prst="rect">
            <a:avLst/>
          </a:prstGeom>
        </p:spPr>
      </p:pic>
    </p:spTree>
    <p:extLst>
      <p:ext uri="{BB962C8B-B14F-4D97-AF65-F5344CB8AC3E}">
        <p14:creationId xmlns:p14="http://schemas.microsoft.com/office/powerpoint/2010/main" val="1154910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8C989B3-022F-3FE7-59BD-E29CE01A77FF}"/>
              </a:ext>
            </a:extLst>
          </p:cNvPr>
          <p:cNvSpPr>
            <a:spLocks noGrp="1"/>
          </p:cNvSpPr>
          <p:nvPr>
            <p:ph type="body" sz="quarter" idx="17"/>
          </p:nvPr>
        </p:nvSpPr>
        <p:spPr>
          <a:xfrm>
            <a:off x="399867" y="305702"/>
            <a:ext cx="6558183" cy="573088"/>
          </a:xfrm>
        </p:spPr>
        <p:txBody>
          <a:bodyPr/>
          <a:lstStyle/>
          <a:p>
            <a:r>
              <a:rPr lang="en-AU" dirty="0"/>
              <a:t>Case Study 1</a:t>
            </a:r>
          </a:p>
        </p:txBody>
      </p:sp>
      <p:graphicFrame>
        <p:nvGraphicFramePr>
          <p:cNvPr id="5" name="Table 4">
            <a:extLst>
              <a:ext uri="{FF2B5EF4-FFF2-40B4-BE49-F238E27FC236}">
                <a16:creationId xmlns:a16="http://schemas.microsoft.com/office/drawing/2014/main" id="{A173A220-D428-9C05-1DE3-BEBCE27AD20F}"/>
              </a:ext>
            </a:extLst>
          </p:cNvPr>
          <p:cNvGraphicFramePr>
            <a:graphicFrameLocks noGrp="1"/>
          </p:cNvGraphicFramePr>
          <p:nvPr>
            <p:extLst>
              <p:ext uri="{D42A27DB-BD31-4B8C-83A1-F6EECF244321}">
                <p14:modId xmlns:p14="http://schemas.microsoft.com/office/powerpoint/2010/main" val="3945969362"/>
              </p:ext>
            </p:extLst>
          </p:nvPr>
        </p:nvGraphicFramePr>
        <p:xfrm>
          <a:off x="664029" y="878790"/>
          <a:ext cx="8825411" cy="5912991"/>
        </p:xfrm>
        <a:graphic>
          <a:graphicData uri="http://schemas.openxmlformats.org/drawingml/2006/table">
            <a:tbl>
              <a:tblPr firstRow="1" firstCol="1" bandRow="1">
                <a:tableStyleId>{3B4B98B0-60AC-42C2-AFA5-B58CD77FA1E5}</a:tableStyleId>
              </a:tblPr>
              <a:tblGrid>
                <a:gridCol w="3078907">
                  <a:extLst>
                    <a:ext uri="{9D8B030D-6E8A-4147-A177-3AD203B41FA5}">
                      <a16:colId xmlns:a16="http://schemas.microsoft.com/office/drawing/2014/main" val="3840521045"/>
                    </a:ext>
                  </a:extLst>
                </a:gridCol>
                <a:gridCol w="5746504">
                  <a:extLst>
                    <a:ext uri="{9D8B030D-6E8A-4147-A177-3AD203B41FA5}">
                      <a16:colId xmlns:a16="http://schemas.microsoft.com/office/drawing/2014/main" val="1858446108"/>
                    </a:ext>
                  </a:extLst>
                </a:gridCol>
              </a:tblGrid>
              <a:tr h="896618">
                <a:tc>
                  <a:txBody>
                    <a:bodyPr/>
                    <a:lstStyle/>
                    <a:p>
                      <a:pPr>
                        <a:lnSpc>
                          <a:spcPct val="115000"/>
                        </a:lnSpc>
                        <a:spcAft>
                          <a:spcPts val="800"/>
                        </a:spcAft>
                      </a:pPr>
                      <a:r>
                        <a:rPr lang="en-AU" sz="1000" kern="100" dirty="0">
                          <a:effectLst/>
                        </a:rPr>
                        <a:t>7 November 2023</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pPr>
                      <a:r>
                        <a:rPr lang="en-AU" sz="1000" kern="100" dirty="0">
                          <a:effectLst/>
                        </a:rPr>
                        <a:t>MRI shows extensive growth of recurrence now in corpus callosum</a:t>
                      </a:r>
                    </a:p>
                    <a:p>
                      <a:pPr>
                        <a:lnSpc>
                          <a:spcPct val="115000"/>
                        </a:lnSpc>
                        <a:spcAft>
                          <a:spcPts val="800"/>
                        </a:spcAft>
                      </a:pPr>
                      <a:r>
                        <a:rPr lang="en-AU" sz="1000" kern="100" dirty="0">
                          <a:effectLst/>
                        </a:rPr>
                        <a:t>Genetic sequencing results show extremely high levels of mutation. Immunotherapy identified as possible avenue.  Drug company agrees to compassionate case supply of 4 infusions (administered every 3 weeks). </a:t>
                      </a:r>
                    </a:p>
                    <a:p>
                      <a:pPr>
                        <a:lnSpc>
                          <a:spcPct val="115000"/>
                        </a:lnSpc>
                        <a:spcAft>
                          <a:spcPts val="800"/>
                        </a:spcAft>
                      </a:pPr>
                      <a:r>
                        <a:rPr lang="en-AU" sz="1000" kern="100" dirty="0">
                          <a:effectLst/>
                        </a:rPr>
                        <a:t>Fluid in brain not draining. Possible shunt procedure needed prior to commencing immunotherapy,</a:t>
                      </a:r>
                    </a:p>
                  </a:txBody>
                  <a:tcPr marL="30325" marR="30325" marT="0" marB="0"/>
                </a:tc>
                <a:extLst>
                  <a:ext uri="{0D108BD9-81ED-4DB2-BD59-A6C34878D82A}">
                    <a16:rowId xmlns:a16="http://schemas.microsoft.com/office/drawing/2014/main" val="2358875286"/>
                  </a:ext>
                </a:extLst>
              </a:tr>
              <a:tr h="477982">
                <a:tc>
                  <a:txBody>
                    <a:bodyPr/>
                    <a:lstStyle/>
                    <a:p>
                      <a:pPr>
                        <a:lnSpc>
                          <a:spcPct val="115000"/>
                        </a:lnSpc>
                        <a:spcAft>
                          <a:spcPts val="800"/>
                        </a:spcAft>
                      </a:pPr>
                      <a:r>
                        <a:rPr lang="en-AU" sz="1000" kern="100" dirty="0">
                          <a:effectLst/>
                        </a:rPr>
                        <a:t>14 November 2023</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pPr>
                      <a:r>
                        <a:rPr lang="en-AU" sz="1000" kern="100" dirty="0">
                          <a:effectLst/>
                        </a:rPr>
                        <a:t>1</a:t>
                      </a:r>
                      <a:r>
                        <a:rPr lang="en-AU" sz="1000" kern="100" baseline="30000" dirty="0">
                          <a:effectLst/>
                        </a:rPr>
                        <a:t>st</a:t>
                      </a:r>
                      <a:r>
                        <a:rPr lang="en-AU" sz="1000" kern="100" dirty="0">
                          <a:effectLst/>
                        </a:rPr>
                        <a:t> shunt surgery</a:t>
                      </a:r>
                    </a:p>
                    <a:p>
                      <a:pPr>
                        <a:lnSpc>
                          <a:spcPct val="115000"/>
                        </a:lnSpc>
                        <a:spcAft>
                          <a:spcPts val="800"/>
                        </a:spcAft>
                      </a:pPr>
                      <a:r>
                        <a:rPr lang="en-AU" sz="1000" kern="100" dirty="0">
                          <a:effectLst/>
                        </a:rPr>
                        <a:t>Medication: Keppra</a:t>
                      </a:r>
                    </a:p>
                    <a:p>
                      <a:pPr>
                        <a:lnSpc>
                          <a:spcPct val="115000"/>
                        </a:lnSpc>
                        <a:spcAft>
                          <a:spcPts val="800"/>
                        </a:spcAft>
                      </a:pPr>
                      <a:r>
                        <a:rPr lang="en-AU" sz="1000" kern="100" dirty="0">
                          <a:effectLst/>
                        </a:rPr>
                        <a:t>Blockage on and off until balance is significantly impacted</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extLst>
                  <a:ext uri="{0D108BD9-81ED-4DB2-BD59-A6C34878D82A}">
                    <a16:rowId xmlns:a16="http://schemas.microsoft.com/office/drawing/2014/main" val="3084994967"/>
                  </a:ext>
                </a:extLst>
              </a:tr>
              <a:tr h="208943">
                <a:tc>
                  <a:txBody>
                    <a:bodyPr/>
                    <a:lstStyle/>
                    <a:p>
                      <a:pPr>
                        <a:lnSpc>
                          <a:spcPct val="115000"/>
                        </a:lnSpc>
                        <a:spcAft>
                          <a:spcPts val="800"/>
                        </a:spcAft>
                      </a:pPr>
                      <a:r>
                        <a:rPr lang="en-AU" sz="1000" kern="100" dirty="0">
                          <a:effectLst/>
                        </a:rPr>
                        <a:t>2 December 2023</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pPr>
                      <a:r>
                        <a:rPr lang="en-AU" sz="1000" kern="100" dirty="0">
                          <a:effectLst/>
                        </a:rPr>
                        <a:t>2</a:t>
                      </a:r>
                      <a:r>
                        <a:rPr lang="en-AU" sz="1000" kern="100" baseline="30000" dirty="0">
                          <a:effectLst/>
                        </a:rPr>
                        <a:t>nd</a:t>
                      </a:r>
                      <a:r>
                        <a:rPr lang="en-AU" sz="1000" kern="100" dirty="0">
                          <a:effectLst/>
                        </a:rPr>
                        <a:t> shunt surgery </a:t>
                      </a:r>
                    </a:p>
                    <a:p>
                      <a:pPr>
                        <a:lnSpc>
                          <a:spcPct val="115000"/>
                        </a:lnSpc>
                        <a:spcAft>
                          <a:spcPts val="800"/>
                        </a:spcAft>
                      </a:pPr>
                      <a:r>
                        <a:rPr lang="en-AU" sz="1000" kern="100" dirty="0">
                          <a:effectLst/>
                        </a:rPr>
                        <a:t>Medication: Keppra</a:t>
                      </a:r>
                    </a:p>
                  </a:txBody>
                  <a:tcPr marL="30325" marR="30325" marT="0" marB="0"/>
                </a:tc>
                <a:extLst>
                  <a:ext uri="{0D108BD9-81ED-4DB2-BD59-A6C34878D82A}">
                    <a16:rowId xmlns:a16="http://schemas.microsoft.com/office/drawing/2014/main" val="668589915"/>
                  </a:ext>
                </a:extLst>
              </a:tr>
              <a:tr h="477982">
                <a:tc>
                  <a:txBody>
                    <a:bodyPr/>
                    <a:lstStyle/>
                    <a:p>
                      <a:pPr>
                        <a:lnSpc>
                          <a:spcPct val="115000"/>
                        </a:lnSpc>
                        <a:spcAft>
                          <a:spcPts val="800"/>
                        </a:spcAft>
                      </a:pPr>
                      <a:r>
                        <a:rPr lang="en-AU" sz="1000" kern="100" dirty="0">
                          <a:effectLst/>
                        </a:rPr>
                        <a:t>5 December 2023</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pPr>
                      <a:r>
                        <a:rPr lang="en-AU" sz="1000" kern="100" dirty="0">
                          <a:effectLst/>
                        </a:rPr>
                        <a:t>IMMUNE-12 treatment begins under Dr. Janet Schloss/Samuel Grant guidance. Ongoing YTD (Jan 2025)</a:t>
                      </a:r>
                    </a:p>
                    <a:p>
                      <a:pPr>
                        <a:lnSpc>
                          <a:spcPct val="115000"/>
                        </a:lnSpc>
                        <a:spcAft>
                          <a:spcPts val="800"/>
                        </a:spcAft>
                      </a:pPr>
                      <a:r>
                        <a:rPr lang="en-AU" sz="1000" kern="100" dirty="0">
                          <a:effectLst/>
                        </a:rPr>
                        <a:t>2x sachets in the morning after meal</a:t>
                      </a:r>
                    </a:p>
                    <a:p>
                      <a:pPr>
                        <a:lnSpc>
                          <a:spcPct val="115000"/>
                        </a:lnSpc>
                        <a:spcAft>
                          <a:spcPts val="800"/>
                        </a:spcAft>
                      </a:pPr>
                      <a:r>
                        <a:rPr lang="en-AU" sz="1000" kern="100" dirty="0">
                          <a:effectLst/>
                        </a:rPr>
                        <a:t>2x sachets in the evening after meal</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extLst>
                  <a:ext uri="{0D108BD9-81ED-4DB2-BD59-A6C34878D82A}">
                    <a16:rowId xmlns:a16="http://schemas.microsoft.com/office/drawing/2014/main" val="2084758578"/>
                  </a:ext>
                </a:extLst>
              </a:tr>
              <a:tr h="696115">
                <a:tc>
                  <a:txBody>
                    <a:bodyPr/>
                    <a:lstStyle/>
                    <a:p>
                      <a:pPr>
                        <a:lnSpc>
                          <a:spcPct val="115000"/>
                        </a:lnSpc>
                        <a:spcAft>
                          <a:spcPts val="800"/>
                        </a:spcAft>
                      </a:pPr>
                      <a:r>
                        <a:rPr lang="en-AU" sz="1000" kern="100" dirty="0">
                          <a:effectLst/>
                        </a:rPr>
                        <a:t>11 December 2023</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pPr>
                      <a:r>
                        <a:rPr lang="en-AU" sz="1000" kern="100" dirty="0">
                          <a:effectLst/>
                        </a:rPr>
                        <a:t>Immunotherapy commences IPILIMUMAB and NIVOLUMAB - intravenous</a:t>
                      </a:r>
                    </a:p>
                    <a:p>
                      <a:pPr>
                        <a:lnSpc>
                          <a:spcPct val="115000"/>
                        </a:lnSpc>
                        <a:spcAft>
                          <a:spcPts val="800"/>
                        </a:spcAft>
                      </a:pPr>
                      <a:r>
                        <a:rPr lang="en-AU" sz="1000" kern="100" dirty="0">
                          <a:effectLst/>
                        </a:rPr>
                        <a:t>Medication: Keppra</a:t>
                      </a:r>
                    </a:p>
                    <a:p>
                      <a:pPr>
                        <a:lnSpc>
                          <a:spcPct val="115000"/>
                        </a:lnSpc>
                        <a:spcAft>
                          <a:spcPts val="800"/>
                        </a:spcAft>
                      </a:pPr>
                      <a:r>
                        <a:rPr lang="en-AU" sz="1000" kern="100" dirty="0">
                          <a:effectLst/>
                        </a:rPr>
                        <a:t>Double dose of supplement intake (Boswellia, Curcumin, Nigella Sativa)</a:t>
                      </a:r>
                    </a:p>
                    <a:p>
                      <a:pPr>
                        <a:lnSpc>
                          <a:spcPct val="115000"/>
                        </a:lnSpc>
                        <a:spcAft>
                          <a:spcPts val="800"/>
                        </a:spcAft>
                      </a:pPr>
                      <a:r>
                        <a:rPr lang="en-AU" sz="1000" kern="100" dirty="0">
                          <a:effectLst/>
                        </a:rPr>
                        <a:t>Increase dose of CBG (1.5mls x  morning and evening) CBD 1ml in the evening</a:t>
                      </a:r>
                    </a:p>
                  </a:txBody>
                  <a:tcPr marL="30325" marR="30325" marT="0" marB="0"/>
                </a:tc>
                <a:extLst>
                  <a:ext uri="{0D108BD9-81ED-4DB2-BD59-A6C34878D82A}">
                    <a16:rowId xmlns:a16="http://schemas.microsoft.com/office/drawing/2014/main" val="933333700"/>
                  </a:ext>
                </a:extLst>
              </a:tr>
              <a:tr h="85917">
                <a:tc>
                  <a:txBody>
                    <a:bodyPr/>
                    <a:lstStyle/>
                    <a:p>
                      <a:pPr>
                        <a:lnSpc>
                          <a:spcPct val="115000"/>
                        </a:lnSpc>
                        <a:spcAft>
                          <a:spcPts val="800"/>
                        </a:spcAft>
                      </a:pPr>
                      <a:r>
                        <a:rPr lang="en-AU" sz="1000" kern="100">
                          <a:effectLst/>
                        </a:rPr>
                        <a:t>29 December 2023</a:t>
                      </a:r>
                      <a:endParaRPr lang="en-AU" sz="1000" kern="10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tabLst>
                          <a:tab pos="1149350" algn="l"/>
                        </a:tabLst>
                      </a:pPr>
                      <a:r>
                        <a:rPr lang="en-AU" sz="1000" kern="100">
                          <a:effectLst/>
                        </a:rPr>
                        <a:t>MRI shows some tumor growth</a:t>
                      </a:r>
                      <a:endParaRPr lang="en-AU" sz="1000" kern="10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extLst>
                  <a:ext uri="{0D108BD9-81ED-4DB2-BD59-A6C34878D82A}">
                    <a16:rowId xmlns:a16="http://schemas.microsoft.com/office/drawing/2014/main" val="2093926561"/>
                  </a:ext>
                </a:extLst>
              </a:tr>
              <a:tr h="319047">
                <a:tc>
                  <a:txBody>
                    <a:bodyPr/>
                    <a:lstStyle/>
                    <a:p>
                      <a:pPr>
                        <a:lnSpc>
                          <a:spcPct val="115000"/>
                        </a:lnSpc>
                        <a:spcAft>
                          <a:spcPts val="800"/>
                        </a:spcAft>
                      </a:pPr>
                      <a:r>
                        <a:rPr lang="en-AU" sz="1000" kern="100" dirty="0">
                          <a:effectLst/>
                        </a:rPr>
                        <a:t>3 January 2024</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pPr>
                      <a:r>
                        <a:rPr lang="en-AU" sz="1000" kern="100">
                          <a:effectLst/>
                        </a:rPr>
                        <a:t>2</a:t>
                      </a:r>
                      <a:r>
                        <a:rPr lang="en-AU" sz="1000" kern="100" baseline="30000">
                          <a:effectLst/>
                        </a:rPr>
                        <a:t>nd</a:t>
                      </a:r>
                      <a:r>
                        <a:rPr lang="en-AU" sz="1000" kern="100">
                          <a:effectLst/>
                        </a:rPr>
                        <a:t> immunotherapy dose IPILIMUMAB and NIVOLUMAB - intravenous</a:t>
                      </a:r>
                    </a:p>
                    <a:p>
                      <a:pPr>
                        <a:lnSpc>
                          <a:spcPct val="115000"/>
                        </a:lnSpc>
                        <a:spcAft>
                          <a:spcPts val="800"/>
                        </a:spcAft>
                      </a:pPr>
                      <a:r>
                        <a:rPr lang="en-AU" sz="1000" kern="100">
                          <a:effectLst/>
                        </a:rPr>
                        <a:t>Medication: Keppra</a:t>
                      </a:r>
                      <a:endParaRPr lang="en-AU" sz="1000" kern="10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extLst>
                  <a:ext uri="{0D108BD9-81ED-4DB2-BD59-A6C34878D82A}">
                    <a16:rowId xmlns:a16="http://schemas.microsoft.com/office/drawing/2014/main" val="2727207576"/>
                  </a:ext>
                </a:extLst>
              </a:tr>
              <a:tr h="319047">
                <a:tc>
                  <a:txBody>
                    <a:bodyPr/>
                    <a:lstStyle/>
                    <a:p>
                      <a:pPr>
                        <a:lnSpc>
                          <a:spcPct val="115000"/>
                        </a:lnSpc>
                        <a:spcAft>
                          <a:spcPts val="800"/>
                        </a:spcAft>
                      </a:pPr>
                      <a:r>
                        <a:rPr lang="en-AU" sz="1000" kern="100" dirty="0">
                          <a:effectLst/>
                        </a:rPr>
                        <a:t>22 January 2024</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pPr>
                      <a:r>
                        <a:rPr lang="en-AU" sz="1000" kern="100" dirty="0">
                          <a:effectLst/>
                        </a:rPr>
                        <a:t>3</a:t>
                      </a:r>
                      <a:r>
                        <a:rPr lang="en-AU" sz="1000" kern="100" baseline="30000" dirty="0">
                          <a:effectLst/>
                        </a:rPr>
                        <a:t>rd</a:t>
                      </a:r>
                      <a:r>
                        <a:rPr lang="en-AU" sz="1000" kern="100" dirty="0">
                          <a:effectLst/>
                        </a:rPr>
                        <a:t> immunotherapy dose IPILIMUMAB and NIVOLUMAB - intravenous </a:t>
                      </a:r>
                    </a:p>
                    <a:p>
                      <a:pPr>
                        <a:lnSpc>
                          <a:spcPct val="115000"/>
                        </a:lnSpc>
                        <a:spcAft>
                          <a:spcPts val="800"/>
                        </a:spcAft>
                      </a:pPr>
                      <a:r>
                        <a:rPr lang="en-AU" sz="1000" kern="100" dirty="0">
                          <a:effectLst/>
                        </a:rPr>
                        <a:t>Medication: Keppra</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extLst>
                  <a:ext uri="{0D108BD9-81ED-4DB2-BD59-A6C34878D82A}">
                    <a16:rowId xmlns:a16="http://schemas.microsoft.com/office/drawing/2014/main" val="199275339"/>
                  </a:ext>
                </a:extLst>
              </a:tr>
              <a:tr h="132608">
                <a:tc>
                  <a:txBody>
                    <a:bodyPr/>
                    <a:lstStyle/>
                    <a:p>
                      <a:pPr>
                        <a:lnSpc>
                          <a:spcPct val="115000"/>
                        </a:lnSpc>
                        <a:spcAft>
                          <a:spcPts val="800"/>
                        </a:spcAft>
                      </a:pPr>
                      <a:r>
                        <a:rPr lang="en-AU" sz="1000" kern="100">
                          <a:effectLst/>
                        </a:rPr>
                        <a:t>10 February 2024</a:t>
                      </a:r>
                      <a:endParaRPr lang="en-AU" sz="1000" kern="10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pPr>
                      <a:r>
                        <a:rPr lang="en-AU" sz="1000" kern="100" dirty="0">
                          <a:effectLst/>
                        </a:rPr>
                        <a:t>MRI shows reduction of tumour </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extLst>
                  <a:ext uri="{0D108BD9-81ED-4DB2-BD59-A6C34878D82A}">
                    <a16:rowId xmlns:a16="http://schemas.microsoft.com/office/drawing/2014/main" val="3525265863"/>
                  </a:ext>
                </a:extLst>
              </a:tr>
              <a:tr h="319047">
                <a:tc>
                  <a:txBody>
                    <a:bodyPr/>
                    <a:lstStyle/>
                    <a:p>
                      <a:pPr>
                        <a:lnSpc>
                          <a:spcPct val="115000"/>
                        </a:lnSpc>
                        <a:spcAft>
                          <a:spcPts val="800"/>
                        </a:spcAft>
                      </a:pPr>
                      <a:r>
                        <a:rPr lang="en-AU" sz="1000" kern="100">
                          <a:effectLst/>
                        </a:rPr>
                        <a:t>14 February 2024</a:t>
                      </a:r>
                      <a:endParaRPr lang="en-AU" sz="1000" kern="10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pPr>
                      <a:r>
                        <a:rPr lang="en-AU" sz="1000" kern="100" dirty="0">
                          <a:effectLst/>
                        </a:rPr>
                        <a:t>4</a:t>
                      </a:r>
                      <a:r>
                        <a:rPr lang="en-AU" sz="1000" kern="100" baseline="30000" dirty="0">
                          <a:effectLst/>
                        </a:rPr>
                        <a:t>th</a:t>
                      </a:r>
                      <a:r>
                        <a:rPr lang="en-AU" sz="1000" kern="100" dirty="0">
                          <a:effectLst/>
                        </a:rPr>
                        <a:t> immunotherapy dose IPILIMUMAB and NIVOLUMAB - intravenous</a:t>
                      </a:r>
                    </a:p>
                    <a:p>
                      <a:pPr>
                        <a:lnSpc>
                          <a:spcPct val="115000"/>
                        </a:lnSpc>
                        <a:spcAft>
                          <a:spcPts val="800"/>
                        </a:spcAft>
                      </a:pPr>
                      <a:r>
                        <a:rPr lang="en-AU" sz="1000" kern="100" dirty="0">
                          <a:effectLst/>
                        </a:rPr>
                        <a:t>Medication: Keppra</a:t>
                      </a:r>
                      <a:endParaRPr lang="en-AU"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extLst>
                  <a:ext uri="{0D108BD9-81ED-4DB2-BD59-A6C34878D82A}">
                    <a16:rowId xmlns:a16="http://schemas.microsoft.com/office/drawing/2014/main" val="1738133149"/>
                  </a:ext>
                </a:extLst>
              </a:tr>
              <a:tr h="277755">
                <a:tc>
                  <a:txBody>
                    <a:bodyPr/>
                    <a:lstStyle/>
                    <a:p>
                      <a:pPr>
                        <a:lnSpc>
                          <a:spcPct val="115000"/>
                        </a:lnSpc>
                        <a:spcAft>
                          <a:spcPts val="800"/>
                        </a:spcAft>
                      </a:pPr>
                      <a:r>
                        <a:rPr lang="en-AU" sz="1100" kern="100" dirty="0">
                          <a:effectLst/>
                        </a:rPr>
                        <a:t>March 2024 YTD Jan 2025</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tc>
                  <a:txBody>
                    <a:bodyPr/>
                    <a:lstStyle/>
                    <a:p>
                      <a:pPr>
                        <a:lnSpc>
                          <a:spcPct val="115000"/>
                        </a:lnSpc>
                        <a:spcAft>
                          <a:spcPts val="800"/>
                        </a:spcAft>
                      </a:pPr>
                      <a:r>
                        <a:rPr lang="en-AU" sz="1100" kern="100" dirty="0">
                          <a:effectLst/>
                        </a:rPr>
                        <a:t>Maintenance immunotherapy continues 1x 4 weeks</a:t>
                      </a:r>
                    </a:p>
                    <a:p>
                      <a:pPr>
                        <a:lnSpc>
                          <a:spcPct val="115000"/>
                        </a:lnSpc>
                        <a:spcAft>
                          <a:spcPts val="800"/>
                        </a:spcAft>
                      </a:pPr>
                      <a:r>
                        <a:rPr lang="en-AU" sz="1100" kern="100" dirty="0">
                          <a:effectLst/>
                        </a:rPr>
                        <a:t>NIVOLUMAB</a:t>
                      </a:r>
                      <a:endParaRPr lang="en-AU" sz="1100" kern="100" dirty="0">
                        <a:effectLst/>
                        <a:latin typeface="Aptos" panose="020B0004020202020204" pitchFamily="34" charset="0"/>
                        <a:ea typeface="Aptos" panose="020B0004020202020204" pitchFamily="34" charset="0"/>
                        <a:cs typeface="Times New Roman" panose="02020603050405020304" pitchFamily="18" charset="0"/>
                      </a:endParaRPr>
                    </a:p>
                  </a:txBody>
                  <a:tcPr marL="30325" marR="30325" marT="0" marB="0"/>
                </a:tc>
                <a:extLst>
                  <a:ext uri="{0D108BD9-81ED-4DB2-BD59-A6C34878D82A}">
                    <a16:rowId xmlns:a16="http://schemas.microsoft.com/office/drawing/2014/main" val="3310388915"/>
                  </a:ext>
                </a:extLst>
              </a:tr>
            </a:tbl>
          </a:graphicData>
        </a:graphic>
      </p:graphicFrame>
      <p:pic>
        <p:nvPicPr>
          <p:cNvPr id="7" name="Picture 6" descr="A person sitting in a wheelchair&#10;&#10;Description automatically generated">
            <a:extLst>
              <a:ext uri="{FF2B5EF4-FFF2-40B4-BE49-F238E27FC236}">
                <a16:creationId xmlns:a16="http://schemas.microsoft.com/office/drawing/2014/main" id="{10C39BEA-A778-1ABA-4E22-59DED4E9D390}"/>
              </a:ext>
            </a:extLst>
          </p:cNvPr>
          <p:cNvPicPr>
            <a:picLocks noChangeAspect="1"/>
          </p:cNvPicPr>
          <p:nvPr/>
        </p:nvPicPr>
        <p:blipFill>
          <a:blip r:embed="rId3"/>
          <a:stretch>
            <a:fillRect/>
          </a:stretch>
        </p:blipFill>
        <p:spPr>
          <a:xfrm>
            <a:off x="9753602" y="981888"/>
            <a:ext cx="1625598" cy="2148881"/>
          </a:xfrm>
          <a:prstGeom prst="rect">
            <a:avLst/>
          </a:prstGeom>
        </p:spPr>
      </p:pic>
      <p:pic>
        <p:nvPicPr>
          <p:cNvPr id="9" name="Picture 8" descr="A person sitting on a couch&#10;&#10;Description automatically generated">
            <a:extLst>
              <a:ext uri="{FF2B5EF4-FFF2-40B4-BE49-F238E27FC236}">
                <a16:creationId xmlns:a16="http://schemas.microsoft.com/office/drawing/2014/main" id="{A9F9B2E1-75A1-1DBA-0A82-A8BCB0F9337B}"/>
              </a:ext>
            </a:extLst>
          </p:cNvPr>
          <p:cNvPicPr>
            <a:picLocks noChangeAspect="1"/>
          </p:cNvPicPr>
          <p:nvPr/>
        </p:nvPicPr>
        <p:blipFill>
          <a:blip r:embed="rId4"/>
          <a:stretch>
            <a:fillRect/>
          </a:stretch>
        </p:blipFill>
        <p:spPr>
          <a:xfrm>
            <a:off x="9753602" y="3130769"/>
            <a:ext cx="1625598" cy="2112137"/>
          </a:xfrm>
          <a:prstGeom prst="rect">
            <a:avLst/>
          </a:prstGeom>
        </p:spPr>
      </p:pic>
      <p:pic>
        <p:nvPicPr>
          <p:cNvPr id="11" name="Picture 10" descr="A person smiling at camera&#10;&#10;Description automatically generated">
            <a:extLst>
              <a:ext uri="{FF2B5EF4-FFF2-40B4-BE49-F238E27FC236}">
                <a16:creationId xmlns:a16="http://schemas.microsoft.com/office/drawing/2014/main" id="{F0B8E616-DE57-DA81-6438-386B29177BC1}"/>
              </a:ext>
            </a:extLst>
          </p:cNvPr>
          <p:cNvPicPr>
            <a:picLocks noChangeAspect="1"/>
          </p:cNvPicPr>
          <p:nvPr/>
        </p:nvPicPr>
        <p:blipFill>
          <a:blip r:embed="rId5"/>
          <a:stretch>
            <a:fillRect/>
          </a:stretch>
        </p:blipFill>
        <p:spPr>
          <a:xfrm>
            <a:off x="9753602" y="4796126"/>
            <a:ext cx="1593605" cy="2061874"/>
          </a:xfrm>
          <a:prstGeom prst="rect">
            <a:avLst/>
          </a:prstGeom>
        </p:spPr>
      </p:pic>
    </p:spTree>
    <p:extLst>
      <p:ext uri="{BB962C8B-B14F-4D97-AF65-F5344CB8AC3E}">
        <p14:creationId xmlns:p14="http://schemas.microsoft.com/office/powerpoint/2010/main" val="237392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4D1232E2-C7E7-C5E2-304B-C5017541D10F}"/>
              </a:ext>
            </a:extLst>
          </p:cNvPr>
          <p:cNvPicPr>
            <a:picLocks noChangeAspect="1"/>
          </p:cNvPicPr>
          <p:nvPr/>
        </p:nvPicPr>
        <p:blipFill>
          <a:blip r:embed="rId2"/>
          <a:stretch>
            <a:fillRect/>
          </a:stretch>
        </p:blipFill>
        <p:spPr>
          <a:xfrm>
            <a:off x="527984" y="1043028"/>
            <a:ext cx="2896035" cy="2896035"/>
          </a:xfrm>
          <a:prstGeom prst="rect">
            <a:avLst/>
          </a:prstGeom>
        </p:spPr>
      </p:pic>
      <p:sp>
        <p:nvSpPr>
          <p:cNvPr id="2" name="Text Placeholder 1">
            <a:extLst>
              <a:ext uri="{FF2B5EF4-FFF2-40B4-BE49-F238E27FC236}">
                <a16:creationId xmlns:a16="http://schemas.microsoft.com/office/drawing/2014/main" id="{B394810B-30AF-C14B-B6D2-724313A82A12}"/>
              </a:ext>
            </a:extLst>
          </p:cNvPr>
          <p:cNvSpPr>
            <a:spLocks noGrp="1"/>
          </p:cNvSpPr>
          <p:nvPr>
            <p:ph type="body" sz="quarter" idx="17"/>
          </p:nvPr>
        </p:nvSpPr>
        <p:spPr>
          <a:xfrm>
            <a:off x="664027" y="910714"/>
            <a:ext cx="6558183" cy="573088"/>
          </a:xfrm>
        </p:spPr>
        <p:txBody>
          <a:bodyPr/>
          <a:lstStyle/>
          <a:p>
            <a:r>
              <a:rPr lang="en-US" dirty="0"/>
              <a:t>Case Study 1</a:t>
            </a:r>
          </a:p>
        </p:txBody>
      </p:sp>
      <p:sp>
        <p:nvSpPr>
          <p:cNvPr id="4" name="Text Placeholder 3">
            <a:extLst>
              <a:ext uri="{FF2B5EF4-FFF2-40B4-BE49-F238E27FC236}">
                <a16:creationId xmlns:a16="http://schemas.microsoft.com/office/drawing/2014/main" id="{650A6C4E-1656-D3DE-0B0B-81F5CD178FFD}"/>
              </a:ext>
            </a:extLst>
          </p:cNvPr>
          <p:cNvSpPr>
            <a:spLocks noGrp="1"/>
          </p:cNvSpPr>
          <p:nvPr>
            <p:ph type="body" sz="quarter" idx="18"/>
          </p:nvPr>
        </p:nvSpPr>
        <p:spPr>
          <a:xfrm>
            <a:off x="664027" y="6134578"/>
            <a:ext cx="5302820" cy="299810"/>
          </a:xfrm>
        </p:spPr>
        <p:txBody>
          <a:bodyPr/>
          <a:lstStyle/>
          <a:p>
            <a:r>
              <a:rPr lang="en-US" dirty="0"/>
              <a:t>7</a:t>
            </a:r>
          </a:p>
        </p:txBody>
      </p:sp>
      <p:pic>
        <p:nvPicPr>
          <p:cNvPr id="6" name="Picture 5" descr="Two women taking a selfie in front of a waterfall&#10;&#10;Description automatically generated">
            <a:extLst>
              <a:ext uri="{FF2B5EF4-FFF2-40B4-BE49-F238E27FC236}">
                <a16:creationId xmlns:a16="http://schemas.microsoft.com/office/drawing/2014/main" id="{87E4385B-69B0-C92A-3FC7-C5A1C63C8919}"/>
              </a:ext>
            </a:extLst>
          </p:cNvPr>
          <p:cNvPicPr>
            <a:picLocks noChangeAspect="1"/>
          </p:cNvPicPr>
          <p:nvPr/>
        </p:nvPicPr>
        <p:blipFill>
          <a:blip r:embed="rId3"/>
          <a:stretch>
            <a:fillRect/>
          </a:stretch>
        </p:blipFill>
        <p:spPr>
          <a:xfrm>
            <a:off x="6997782" y="4051823"/>
            <a:ext cx="3545840" cy="2659380"/>
          </a:xfrm>
          <a:prstGeom prst="rect">
            <a:avLst/>
          </a:prstGeom>
        </p:spPr>
      </p:pic>
      <p:pic>
        <p:nvPicPr>
          <p:cNvPr id="10" name="Picture 9" descr="A person taking a selfie with a horse&#10;&#10;Description automatically generated">
            <a:extLst>
              <a:ext uri="{FF2B5EF4-FFF2-40B4-BE49-F238E27FC236}">
                <a16:creationId xmlns:a16="http://schemas.microsoft.com/office/drawing/2014/main" id="{51A30E1E-2492-8569-EDEF-2040072FB2C4}"/>
              </a:ext>
            </a:extLst>
          </p:cNvPr>
          <p:cNvPicPr>
            <a:picLocks noChangeAspect="1"/>
          </p:cNvPicPr>
          <p:nvPr/>
        </p:nvPicPr>
        <p:blipFill>
          <a:blip r:embed="rId4"/>
          <a:stretch>
            <a:fillRect/>
          </a:stretch>
        </p:blipFill>
        <p:spPr>
          <a:xfrm>
            <a:off x="6997782" y="1158584"/>
            <a:ext cx="3545840" cy="2664921"/>
          </a:xfrm>
          <a:prstGeom prst="rect">
            <a:avLst/>
          </a:prstGeom>
        </p:spPr>
      </p:pic>
      <p:graphicFrame>
        <p:nvGraphicFramePr>
          <p:cNvPr id="11" name="Table 10">
            <a:extLst>
              <a:ext uri="{FF2B5EF4-FFF2-40B4-BE49-F238E27FC236}">
                <a16:creationId xmlns:a16="http://schemas.microsoft.com/office/drawing/2014/main" id="{47499D5F-58BF-5FAB-4FB0-5C4430D2C311}"/>
              </a:ext>
            </a:extLst>
          </p:cNvPr>
          <p:cNvGraphicFramePr>
            <a:graphicFrameLocks noGrp="1"/>
          </p:cNvGraphicFramePr>
          <p:nvPr>
            <p:extLst>
              <p:ext uri="{D42A27DB-BD31-4B8C-83A1-F6EECF244321}">
                <p14:modId xmlns:p14="http://schemas.microsoft.com/office/powerpoint/2010/main" val="1784588477"/>
              </p:ext>
            </p:extLst>
          </p:nvPr>
        </p:nvGraphicFramePr>
        <p:xfrm>
          <a:off x="667654" y="3939063"/>
          <a:ext cx="5668010" cy="2195515"/>
        </p:xfrm>
        <a:graphic>
          <a:graphicData uri="http://schemas.openxmlformats.org/drawingml/2006/table">
            <a:tbl>
              <a:tblPr firstRow="1" firstCol="1" bandRow="1">
                <a:tableStyleId>{3B4B98B0-60AC-42C2-AFA5-B58CD77FA1E5}</a:tableStyleId>
              </a:tblPr>
              <a:tblGrid>
                <a:gridCol w="1977390">
                  <a:extLst>
                    <a:ext uri="{9D8B030D-6E8A-4147-A177-3AD203B41FA5}">
                      <a16:colId xmlns:a16="http://schemas.microsoft.com/office/drawing/2014/main" val="146370742"/>
                    </a:ext>
                  </a:extLst>
                </a:gridCol>
                <a:gridCol w="3690620">
                  <a:extLst>
                    <a:ext uri="{9D8B030D-6E8A-4147-A177-3AD203B41FA5}">
                      <a16:colId xmlns:a16="http://schemas.microsoft.com/office/drawing/2014/main" val="344456044"/>
                    </a:ext>
                  </a:extLst>
                </a:gridCol>
              </a:tblGrid>
              <a:tr h="362641">
                <a:tc>
                  <a:txBody>
                    <a:bodyPr/>
                    <a:lstStyle/>
                    <a:p>
                      <a:pPr>
                        <a:lnSpc>
                          <a:spcPct val="115000"/>
                        </a:lnSpc>
                        <a:spcAft>
                          <a:spcPts val="800"/>
                        </a:spcAft>
                      </a:pPr>
                      <a:r>
                        <a:rPr lang="en-AU" sz="1200" kern="100" dirty="0">
                          <a:effectLst/>
                        </a:rPr>
                        <a:t>May 2024 </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200" kern="100">
                          <a:effectLst/>
                        </a:rPr>
                        <a:t>Keppra intake stops</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7023437"/>
                  </a:ext>
                </a:extLst>
              </a:tr>
              <a:tr h="362641">
                <a:tc>
                  <a:txBody>
                    <a:bodyPr/>
                    <a:lstStyle/>
                    <a:p>
                      <a:pPr>
                        <a:lnSpc>
                          <a:spcPct val="115000"/>
                        </a:lnSpc>
                        <a:spcAft>
                          <a:spcPts val="800"/>
                        </a:spcAft>
                      </a:pPr>
                      <a:r>
                        <a:rPr lang="en-AU" sz="1200" kern="100" dirty="0">
                          <a:effectLst/>
                        </a:rPr>
                        <a:t>23 May August 2024</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200" kern="100">
                          <a:effectLst/>
                        </a:rPr>
                        <a:t>MRI shows NO EVIDENCE OF DISEASE </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9742388"/>
                  </a:ext>
                </a:extLst>
              </a:tr>
              <a:tr h="362641">
                <a:tc>
                  <a:txBody>
                    <a:bodyPr/>
                    <a:lstStyle/>
                    <a:p>
                      <a:pPr>
                        <a:lnSpc>
                          <a:spcPct val="115000"/>
                        </a:lnSpc>
                        <a:spcAft>
                          <a:spcPts val="800"/>
                        </a:spcAft>
                      </a:pPr>
                      <a:r>
                        <a:rPr lang="en-AU" sz="1200" kern="100">
                          <a:effectLst/>
                        </a:rPr>
                        <a:t>16 August 2024</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200" kern="100">
                          <a:effectLst/>
                        </a:rPr>
                        <a:t>MRI shows NO EVIDENCE OF DISEASE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9685551"/>
                  </a:ext>
                </a:extLst>
              </a:tr>
              <a:tr h="362641">
                <a:tc>
                  <a:txBody>
                    <a:bodyPr/>
                    <a:lstStyle/>
                    <a:p>
                      <a:pPr>
                        <a:lnSpc>
                          <a:spcPct val="115000"/>
                        </a:lnSpc>
                        <a:spcAft>
                          <a:spcPts val="800"/>
                        </a:spcAft>
                      </a:pPr>
                      <a:r>
                        <a:rPr lang="en-AU" sz="1200" kern="100" dirty="0">
                          <a:effectLst/>
                        </a:rPr>
                        <a:t>8 Nov 2024 </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tabLst>
                          <a:tab pos="1149350" algn="l"/>
                        </a:tabLst>
                      </a:pPr>
                      <a:r>
                        <a:rPr lang="en-AU" sz="1200" kern="100">
                          <a:effectLst/>
                        </a:rPr>
                        <a:t>MRI shows NO EVIDENCE OF DISEASE</a:t>
                      </a:r>
                      <a:endParaRPr lang="en-AU" sz="12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5245408"/>
                  </a:ext>
                </a:extLst>
              </a:tr>
              <a:tr h="744951">
                <a:tc>
                  <a:txBody>
                    <a:bodyPr/>
                    <a:lstStyle/>
                    <a:p>
                      <a:pPr>
                        <a:lnSpc>
                          <a:spcPct val="115000"/>
                        </a:lnSpc>
                        <a:spcAft>
                          <a:spcPts val="800"/>
                        </a:spcAft>
                      </a:pPr>
                      <a:r>
                        <a:rPr lang="en-AU" sz="1200" kern="100" dirty="0">
                          <a:effectLst/>
                        </a:rPr>
                        <a:t>NEXT SCHEDULED MRI 13 FEB 2025</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200" kern="100" dirty="0">
                          <a:effectLst/>
                        </a:rPr>
                        <a:t> HOPING FOR NED!!!</a:t>
                      </a: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4468351"/>
                  </a:ext>
                </a:extLst>
              </a:tr>
            </a:tbl>
          </a:graphicData>
        </a:graphic>
      </p:graphicFrame>
      <p:pic>
        <p:nvPicPr>
          <p:cNvPr id="13" name="Picture 12" descr="A person standing on a beach holding cans&#10;&#10;Description automatically generated">
            <a:extLst>
              <a:ext uri="{FF2B5EF4-FFF2-40B4-BE49-F238E27FC236}">
                <a16:creationId xmlns:a16="http://schemas.microsoft.com/office/drawing/2014/main" id="{8F3A3DF4-765E-86BE-32EE-651EF1A139F8}"/>
              </a:ext>
            </a:extLst>
          </p:cNvPr>
          <p:cNvPicPr>
            <a:picLocks noChangeAspect="1"/>
          </p:cNvPicPr>
          <p:nvPr/>
        </p:nvPicPr>
        <p:blipFill>
          <a:blip r:embed="rId5"/>
          <a:stretch>
            <a:fillRect/>
          </a:stretch>
        </p:blipFill>
        <p:spPr>
          <a:xfrm>
            <a:off x="3755078" y="565595"/>
            <a:ext cx="2211769" cy="2863405"/>
          </a:xfrm>
          <a:prstGeom prst="rect">
            <a:avLst/>
          </a:prstGeom>
        </p:spPr>
      </p:pic>
    </p:spTree>
    <p:extLst>
      <p:ext uri="{BB962C8B-B14F-4D97-AF65-F5344CB8AC3E}">
        <p14:creationId xmlns:p14="http://schemas.microsoft.com/office/powerpoint/2010/main" val="8101478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4810B-30AF-C14B-B6D2-724313A82A12}"/>
              </a:ext>
            </a:extLst>
          </p:cNvPr>
          <p:cNvSpPr>
            <a:spLocks noGrp="1"/>
          </p:cNvSpPr>
          <p:nvPr>
            <p:ph type="body" sz="quarter" idx="17"/>
          </p:nvPr>
        </p:nvSpPr>
        <p:spPr>
          <a:xfrm>
            <a:off x="664027" y="402944"/>
            <a:ext cx="6558183" cy="573088"/>
          </a:xfrm>
        </p:spPr>
        <p:txBody>
          <a:bodyPr/>
          <a:lstStyle/>
          <a:p>
            <a:r>
              <a:rPr lang="en-US" dirty="0"/>
              <a:t>Case Study 1</a:t>
            </a:r>
          </a:p>
        </p:txBody>
      </p:sp>
      <p:sp>
        <p:nvSpPr>
          <p:cNvPr id="4" name="Text Placeholder 3">
            <a:extLst>
              <a:ext uri="{FF2B5EF4-FFF2-40B4-BE49-F238E27FC236}">
                <a16:creationId xmlns:a16="http://schemas.microsoft.com/office/drawing/2014/main" id="{650A6C4E-1656-D3DE-0B0B-81F5CD178FFD}"/>
              </a:ext>
            </a:extLst>
          </p:cNvPr>
          <p:cNvSpPr>
            <a:spLocks noGrp="1"/>
          </p:cNvSpPr>
          <p:nvPr>
            <p:ph type="body" sz="quarter" idx="18"/>
          </p:nvPr>
        </p:nvSpPr>
        <p:spPr/>
        <p:txBody>
          <a:bodyPr/>
          <a:lstStyle/>
          <a:p>
            <a:r>
              <a:rPr lang="en-US" dirty="0"/>
              <a:t>6</a:t>
            </a:r>
          </a:p>
        </p:txBody>
      </p:sp>
      <p:pic>
        <p:nvPicPr>
          <p:cNvPr id="11" name="Picture 10" descr="A mri of a brain&#10;&#10;Description automatically generated">
            <a:extLst>
              <a:ext uri="{FF2B5EF4-FFF2-40B4-BE49-F238E27FC236}">
                <a16:creationId xmlns:a16="http://schemas.microsoft.com/office/drawing/2014/main" id="{13F5C29C-4A27-DF62-03D5-9576DD32EB4F}"/>
              </a:ext>
            </a:extLst>
          </p:cNvPr>
          <p:cNvPicPr>
            <a:picLocks noChangeAspect="1"/>
          </p:cNvPicPr>
          <p:nvPr/>
        </p:nvPicPr>
        <p:blipFill>
          <a:blip r:embed="rId3"/>
          <a:stretch>
            <a:fillRect/>
          </a:stretch>
        </p:blipFill>
        <p:spPr>
          <a:xfrm>
            <a:off x="558800" y="1376643"/>
            <a:ext cx="2168550" cy="2362246"/>
          </a:xfrm>
          <a:prstGeom prst="rect">
            <a:avLst/>
          </a:prstGeom>
        </p:spPr>
      </p:pic>
      <p:pic>
        <p:nvPicPr>
          <p:cNvPr id="13" name="Picture 12" descr="A mri of a brain&#10;&#10;Description automatically generated">
            <a:extLst>
              <a:ext uri="{FF2B5EF4-FFF2-40B4-BE49-F238E27FC236}">
                <a16:creationId xmlns:a16="http://schemas.microsoft.com/office/drawing/2014/main" id="{B900872C-8154-EC12-9610-AB0EDCA39849}"/>
              </a:ext>
            </a:extLst>
          </p:cNvPr>
          <p:cNvPicPr>
            <a:picLocks noChangeAspect="1"/>
          </p:cNvPicPr>
          <p:nvPr/>
        </p:nvPicPr>
        <p:blipFill>
          <a:blip r:embed="rId4"/>
          <a:stretch>
            <a:fillRect/>
          </a:stretch>
        </p:blipFill>
        <p:spPr>
          <a:xfrm>
            <a:off x="3190122" y="1376571"/>
            <a:ext cx="2097580" cy="2362246"/>
          </a:xfrm>
          <a:prstGeom prst="rect">
            <a:avLst/>
          </a:prstGeom>
        </p:spPr>
      </p:pic>
      <p:pic>
        <p:nvPicPr>
          <p:cNvPr id="15" name="Picture 14" descr="A mri of a brain&#10;&#10;Description automatically generated">
            <a:extLst>
              <a:ext uri="{FF2B5EF4-FFF2-40B4-BE49-F238E27FC236}">
                <a16:creationId xmlns:a16="http://schemas.microsoft.com/office/drawing/2014/main" id="{D3C7CBDF-4269-FE0A-83F4-F397DBBE2F4F}"/>
              </a:ext>
            </a:extLst>
          </p:cNvPr>
          <p:cNvPicPr>
            <a:picLocks noChangeAspect="1"/>
          </p:cNvPicPr>
          <p:nvPr/>
        </p:nvPicPr>
        <p:blipFill>
          <a:blip r:embed="rId5"/>
          <a:stretch>
            <a:fillRect/>
          </a:stretch>
        </p:blipFill>
        <p:spPr>
          <a:xfrm>
            <a:off x="5861693" y="1389225"/>
            <a:ext cx="2097580" cy="2387519"/>
          </a:xfrm>
          <a:prstGeom prst="rect">
            <a:avLst/>
          </a:prstGeom>
        </p:spPr>
      </p:pic>
      <p:pic>
        <p:nvPicPr>
          <p:cNvPr id="17" name="Picture 16" descr="A close-up of a brain scan&#10;&#10;Description automatically generated">
            <a:extLst>
              <a:ext uri="{FF2B5EF4-FFF2-40B4-BE49-F238E27FC236}">
                <a16:creationId xmlns:a16="http://schemas.microsoft.com/office/drawing/2014/main" id="{281CB0AD-8B62-4B9C-806D-F26EEF371B20}"/>
              </a:ext>
            </a:extLst>
          </p:cNvPr>
          <p:cNvPicPr>
            <a:picLocks noChangeAspect="1"/>
          </p:cNvPicPr>
          <p:nvPr/>
        </p:nvPicPr>
        <p:blipFill>
          <a:blip r:embed="rId6"/>
          <a:stretch>
            <a:fillRect/>
          </a:stretch>
        </p:blipFill>
        <p:spPr>
          <a:xfrm>
            <a:off x="558801" y="3963561"/>
            <a:ext cx="2168550" cy="2397884"/>
          </a:xfrm>
          <a:prstGeom prst="rect">
            <a:avLst/>
          </a:prstGeom>
        </p:spPr>
      </p:pic>
      <p:pic>
        <p:nvPicPr>
          <p:cNvPr id="19" name="Picture 18" descr="A close-up of a brain scan&#10;&#10;Description automatically generated">
            <a:extLst>
              <a:ext uri="{FF2B5EF4-FFF2-40B4-BE49-F238E27FC236}">
                <a16:creationId xmlns:a16="http://schemas.microsoft.com/office/drawing/2014/main" id="{3DC083FF-CCBE-F1AA-C43B-9D20A86706C5}"/>
              </a:ext>
            </a:extLst>
          </p:cNvPr>
          <p:cNvPicPr>
            <a:picLocks noChangeAspect="1"/>
          </p:cNvPicPr>
          <p:nvPr/>
        </p:nvPicPr>
        <p:blipFill>
          <a:blip r:embed="rId7"/>
          <a:stretch>
            <a:fillRect/>
          </a:stretch>
        </p:blipFill>
        <p:spPr>
          <a:xfrm>
            <a:off x="3067071" y="3963561"/>
            <a:ext cx="2343683" cy="2397884"/>
          </a:xfrm>
          <a:prstGeom prst="rect">
            <a:avLst/>
          </a:prstGeom>
        </p:spPr>
      </p:pic>
      <p:pic>
        <p:nvPicPr>
          <p:cNvPr id="21" name="Picture 20" descr="A close-up of a brain scan&#10;&#10;Description automatically generated">
            <a:extLst>
              <a:ext uri="{FF2B5EF4-FFF2-40B4-BE49-F238E27FC236}">
                <a16:creationId xmlns:a16="http://schemas.microsoft.com/office/drawing/2014/main" id="{C2E56AEE-366B-8C4B-0367-7A8DBEE60039}"/>
              </a:ext>
            </a:extLst>
          </p:cNvPr>
          <p:cNvPicPr>
            <a:picLocks noChangeAspect="1"/>
          </p:cNvPicPr>
          <p:nvPr/>
        </p:nvPicPr>
        <p:blipFill>
          <a:blip r:embed="rId8"/>
          <a:stretch>
            <a:fillRect/>
          </a:stretch>
        </p:blipFill>
        <p:spPr>
          <a:xfrm>
            <a:off x="5854585" y="3963562"/>
            <a:ext cx="2104688" cy="2387520"/>
          </a:xfrm>
          <a:prstGeom prst="rect">
            <a:avLst/>
          </a:prstGeom>
        </p:spPr>
      </p:pic>
      <p:pic>
        <p:nvPicPr>
          <p:cNvPr id="23" name="Picture 22" descr="A close-up of a brain scan&#10;&#10;Description automatically generated">
            <a:extLst>
              <a:ext uri="{FF2B5EF4-FFF2-40B4-BE49-F238E27FC236}">
                <a16:creationId xmlns:a16="http://schemas.microsoft.com/office/drawing/2014/main" id="{154FA585-415F-C1D0-1003-6706DB89355A}"/>
              </a:ext>
            </a:extLst>
          </p:cNvPr>
          <p:cNvPicPr>
            <a:picLocks noChangeAspect="1"/>
          </p:cNvPicPr>
          <p:nvPr/>
        </p:nvPicPr>
        <p:blipFill>
          <a:blip r:embed="rId9"/>
          <a:stretch>
            <a:fillRect/>
          </a:stretch>
        </p:blipFill>
        <p:spPr>
          <a:xfrm>
            <a:off x="8240286" y="3963563"/>
            <a:ext cx="2046952" cy="2387520"/>
          </a:xfrm>
          <a:prstGeom prst="rect">
            <a:avLst/>
          </a:prstGeom>
        </p:spPr>
      </p:pic>
      <p:sp>
        <p:nvSpPr>
          <p:cNvPr id="24" name="TextBox 23">
            <a:extLst>
              <a:ext uri="{FF2B5EF4-FFF2-40B4-BE49-F238E27FC236}">
                <a16:creationId xmlns:a16="http://schemas.microsoft.com/office/drawing/2014/main" id="{33383D53-6E33-A44B-47E9-B77BDFFDDC8F}"/>
              </a:ext>
            </a:extLst>
          </p:cNvPr>
          <p:cNvSpPr txBox="1"/>
          <p:nvPr/>
        </p:nvSpPr>
        <p:spPr>
          <a:xfrm>
            <a:off x="558802" y="976032"/>
            <a:ext cx="2168549" cy="307777"/>
          </a:xfrm>
          <a:prstGeom prst="rect">
            <a:avLst/>
          </a:prstGeom>
          <a:noFill/>
        </p:spPr>
        <p:txBody>
          <a:bodyPr wrap="square" rtlCol="0">
            <a:spAutoFit/>
          </a:bodyPr>
          <a:lstStyle/>
          <a:p>
            <a:r>
              <a:rPr lang="en-AU" sz="1400" dirty="0"/>
              <a:t>Initial MRI 30</a:t>
            </a:r>
            <a:r>
              <a:rPr lang="en-AU" sz="1400" baseline="30000" dirty="0"/>
              <a:t>th</a:t>
            </a:r>
            <a:r>
              <a:rPr lang="en-AU" sz="1400" dirty="0"/>
              <a:t> June 2022</a:t>
            </a:r>
          </a:p>
        </p:txBody>
      </p:sp>
      <p:sp>
        <p:nvSpPr>
          <p:cNvPr id="25" name="TextBox 24">
            <a:extLst>
              <a:ext uri="{FF2B5EF4-FFF2-40B4-BE49-F238E27FC236}">
                <a16:creationId xmlns:a16="http://schemas.microsoft.com/office/drawing/2014/main" id="{48020198-F727-BD03-B772-1DEB72D57A65}"/>
              </a:ext>
            </a:extLst>
          </p:cNvPr>
          <p:cNvSpPr txBox="1"/>
          <p:nvPr/>
        </p:nvSpPr>
        <p:spPr>
          <a:xfrm>
            <a:off x="3242205" y="968851"/>
            <a:ext cx="2168549" cy="307777"/>
          </a:xfrm>
          <a:prstGeom prst="rect">
            <a:avLst/>
          </a:prstGeom>
          <a:noFill/>
        </p:spPr>
        <p:txBody>
          <a:bodyPr wrap="square" rtlCol="0">
            <a:spAutoFit/>
          </a:bodyPr>
          <a:lstStyle/>
          <a:p>
            <a:r>
              <a:rPr lang="en-AU" sz="1400" dirty="0"/>
              <a:t>MRI 7</a:t>
            </a:r>
            <a:r>
              <a:rPr lang="en-AU" sz="1400" baseline="30000" dirty="0"/>
              <a:t>th</a:t>
            </a:r>
            <a:r>
              <a:rPr lang="en-AU" sz="1400" dirty="0"/>
              <a:t> November 2023</a:t>
            </a:r>
          </a:p>
        </p:txBody>
      </p:sp>
      <p:sp>
        <p:nvSpPr>
          <p:cNvPr id="26" name="TextBox 25">
            <a:extLst>
              <a:ext uri="{FF2B5EF4-FFF2-40B4-BE49-F238E27FC236}">
                <a16:creationId xmlns:a16="http://schemas.microsoft.com/office/drawing/2014/main" id="{2FF44840-3159-84BF-9AAE-D4E9A1651D16}"/>
              </a:ext>
            </a:extLst>
          </p:cNvPr>
          <p:cNvSpPr txBox="1"/>
          <p:nvPr/>
        </p:nvSpPr>
        <p:spPr>
          <a:xfrm>
            <a:off x="5859113" y="993407"/>
            <a:ext cx="2168549" cy="307777"/>
          </a:xfrm>
          <a:prstGeom prst="rect">
            <a:avLst/>
          </a:prstGeom>
          <a:noFill/>
        </p:spPr>
        <p:txBody>
          <a:bodyPr wrap="square" rtlCol="0">
            <a:spAutoFit/>
          </a:bodyPr>
          <a:lstStyle/>
          <a:p>
            <a:r>
              <a:rPr lang="en-AU" sz="1400" dirty="0"/>
              <a:t>MRI 29</a:t>
            </a:r>
            <a:r>
              <a:rPr lang="en-AU" sz="1400" baseline="30000" dirty="0"/>
              <a:t>th</a:t>
            </a:r>
            <a:r>
              <a:rPr lang="en-AU" sz="1400" dirty="0"/>
              <a:t> December 2023</a:t>
            </a:r>
          </a:p>
        </p:txBody>
      </p:sp>
      <p:sp>
        <p:nvSpPr>
          <p:cNvPr id="27" name="TextBox 26">
            <a:extLst>
              <a:ext uri="{FF2B5EF4-FFF2-40B4-BE49-F238E27FC236}">
                <a16:creationId xmlns:a16="http://schemas.microsoft.com/office/drawing/2014/main" id="{2350BC71-52C7-7C9D-1B5A-B92A731356FA}"/>
              </a:ext>
            </a:extLst>
          </p:cNvPr>
          <p:cNvSpPr txBox="1"/>
          <p:nvPr/>
        </p:nvSpPr>
        <p:spPr>
          <a:xfrm>
            <a:off x="558800" y="6455728"/>
            <a:ext cx="2168549" cy="307777"/>
          </a:xfrm>
          <a:prstGeom prst="rect">
            <a:avLst/>
          </a:prstGeom>
          <a:noFill/>
        </p:spPr>
        <p:txBody>
          <a:bodyPr wrap="square" rtlCol="0">
            <a:spAutoFit/>
          </a:bodyPr>
          <a:lstStyle/>
          <a:p>
            <a:r>
              <a:rPr lang="en-AU" sz="1400" dirty="0"/>
              <a:t>MRI 10</a:t>
            </a:r>
            <a:r>
              <a:rPr lang="en-AU" sz="1400" baseline="30000" dirty="0"/>
              <a:t>th</a:t>
            </a:r>
            <a:r>
              <a:rPr lang="en-AU" sz="1400" dirty="0"/>
              <a:t> February, 2024</a:t>
            </a:r>
          </a:p>
        </p:txBody>
      </p:sp>
      <p:sp>
        <p:nvSpPr>
          <p:cNvPr id="29" name="TextBox 28">
            <a:extLst>
              <a:ext uri="{FF2B5EF4-FFF2-40B4-BE49-F238E27FC236}">
                <a16:creationId xmlns:a16="http://schemas.microsoft.com/office/drawing/2014/main" id="{1A9FDCAE-2990-3037-F44B-BADB09711DC8}"/>
              </a:ext>
            </a:extLst>
          </p:cNvPr>
          <p:cNvSpPr txBox="1"/>
          <p:nvPr/>
        </p:nvSpPr>
        <p:spPr>
          <a:xfrm>
            <a:off x="5790724" y="6434185"/>
            <a:ext cx="2316956" cy="307777"/>
          </a:xfrm>
          <a:prstGeom prst="rect">
            <a:avLst/>
          </a:prstGeom>
          <a:noFill/>
        </p:spPr>
        <p:txBody>
          <a:bodyPr wrap="square" rtlCol="0">
            <a:spAutoFit/>
          </a:bodyPr>
          <a:lstStyle/>
          <a:p>
            <a:r>
              <a:rPr lang="en-AU" sz="1400" dirty="0"/>
              <a:t>MRI 16</a:t>
            </a:r>
            <a:r>
              <a:rPr lang="en-AU" sz="1400" baseline="30000" dirty="0"/>
              <a:t>th</a:t>
            </a:r>
            <a:r>
              <a:rPr lang="en-AU" sz="1400" dirty="0"/>
              <a:t> August, 2024 - NED</a:t>
            </a:r>
          </a:p>
        </p:txBody>
      </p:sp>
      <p:sp>
        <p:nvSpPr>
          <p:cNvPr id="30" name="TextBox 29">
            <a:extLst>
              <a:ext uri="{FF2B5EF4-FFF2-40B4-BE49-F238E27FC236}">
                <a16:creationId xmlns:a16="http://schemas.microsoft.com/office/drawing/2014/main" id="{AC3C1CE0-854D-B2AF-966D-1C4CF5402320}"/>
              </a:ext>
            </a:extLst>
          </p:cNvPr>
          <p:cNvSpPr txBox="1"/>
          <p:nvPr/>
        </p:nvSpPr>
        <p:spPr>
          <a:xfrm>
            <a:off x="8179486" y="6439324"/>
            <a:ext cx="2996513" cy="307777"/>
          </a:xfrm>
          <a:prstGeom prst="rect">
            <a:avLst/>
          </a:prstGeom>
          <a:noFill/>
        </p:spPr>
        <p:txBody>
          <a:bodyPr wrap="square" rtlCol="0">
            <a:spAutoFit/>
          </a:bodyPr>
          <a:lstStyle/>
          <a:p>
            <a:r>
              <a:rPr lang="en-AU" sz="1400" dirty="0"/>
              <a:t>MRI 8</a:t>
            </a:r>
            <a:r>
              <a:rPr lang="en-AU" sz="1400" baseline="30000" dirty="0"/>
              <a:t>th</a:t>
            </a:r>
            <a:r>
              <a:rPr lang="en-AU" sz="1400" dirty="0"/>
              <a:t> November, 2024 - NED</a:t>
            </a:r>
          </a:p>
        </p:txBody>
      </p:sp>
      <p:sp>
        <p:nvSpPr>
          <p:cNvPr id="31" name="TextBox 30">
            <a:extLst>
              <a:ext uri="{FF2B5EF4-FFF2-40B4-BE49-F238E27FC236}">
                <a16:creationId xmlns:a16="http://schemas.microsoft.com/office/drawing/2014/main" id="{3F4E1741-361D-6AE2-6DE6-C440949CFB7B}"/>
              </a:ext>
            </a:extLst>
          </p:cNvPr>
          <p:cNvSpPr txBox="1"/>
          <p:nvPr/>
        </p:nvSpPr>
        <p:spPr>
          <a:xfrm>
            <a:off x="3067071" y="6434185"/>
            <a:ext cx="2168549" cy="307777"/>
          </a:xfrm>
          <a:prstGeom prst="rect">
            <a:avLst/>
          </a:prstGeom>
          <a:noFill/>
        </p:spPr>
        <p:txBody>
          <a:bodyPr wrap="square" rtlCol="0">
            <a:spAutoFit/>
          </a:bodyPr>
          <a:lstStyle/>
          <a:p>
            <a:r>
              <a:rPr lang="en-AU" sz="1400" dirty="0"/>
              <a:t>MRI 23</a:t>
            </a:r>
            <a:r>
              <a:rPr lang="en-AU" sz="1400" baseline="30000" dirty="0"/>
              <a:t>rd</a:t>
            </a:r>
            <a:r>
              <a:rPr lang="en-AU" sz="1400" dirty="0"/>
              <a:t> May, 2024 - NED</a:t>
            </a:r>
          </a:p>
        </p:txBody>
      </p:sp>
      <p:sp>
        <p:nvSpPr>
          <p:cNvPr id="32" name="Oval 31">
            <a:extLst>
              <a:ext uri="{FF2B5EF4-FFF2-40B4-BE49-F238E27FC236}">
                <a16:creationId xmlns:a16="http://schemas.microsoft.com/office/drawing/2014/main" id="{EDAF9E7E-33EE-4199-EC04-1B61AB7A5500}"/>
              </a:ext>
            </a:extLst>
          </p:cNvPr>
          <p:cNvSpPr/>
          <p:nvPr/>
        </p:nvSpPr>
        <p:spPr>
          <a:xfrm>
            <a:off x="934720" y="2032000"/>
            <a:ext cx="680720" cy="97536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Oval 32">
            <a:extLst>
              <a:ext uri="{FF2B5EF4-FFF2-40B4-BE49-F238E27FC236}">
                <a16:creationId xmlns:a16="http://schemas.microsoft.com/office/drawing/2014/main" id="{1BFA1AD9-9FB2-9791-8DCB-4C74EB5013DD}"/>
              </a:ext>
            </a:extLst>
          </p:cNvPr>
          <p:cNvSpPr/>
          <p:nvPr/>
        </p:nvSpPr>
        <p:spPr>
          <a:xfrm>
            <a:off x="3982719" y="1950720"/>
            <a:ext cx="508985" cy="731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Oval 33">
            <a:extLst>
              <a:ext uri="{FF2B5EF4-FFF2-40B4-BE49-F238E27FC236}">
                <a16:creationId xmlns:a16="http://schemas.microsoft.com/office/drawing/2014/main" id="{C8C01C12-A7DB-4862-F684-3F93D8DF85ED}"/>
              </a:ext>
            </a:extLst>
          </p:cNvPr>
          <p:cNvSpPr/>
          <p:nvPr/>
        </p:nvSpPr>
        <p:spPr>
          <a:xfrm>
            <a:off x="6410960" y="1818641"/>
            <a:ext cx="804398" cy="100584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Oval 34">
            <a:extLst>
              <a:ext uri="{FF2B5EF4-FFF2-40B4-BE49-F238E27FC236}">
                <a16:creationId xmlns:a16="http://schemas.microsoft.com/office/drawing/2014/main" id="{2AFA3DE5-9336-F9E5-CC4C-D35EBD27A842}"/>
              </a:ext>
            </a:extLst>
          </p:cNvPr>
          <p:cNvSpPr/>
          <p:nvPr/>
        </p:nvSpPr>
        <p:spPr>
          <a:xfrm>
            <a:off x="1360947" y="4554180"/>
            <a:ext cx="508985" cy="731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Oval 35">
            <a:extLst>
              <a:ext uri="{FF2B5EF4-FFF2-40B4-BE49-F238E27FC236}">
                <a16:creationId xmlns:a16="http://schemas.microsoft.com/office/drawing/2014/main" id="{590A3A37-657F-AE67-99F8-981B2F19F36B}"/>
              </a:ext>
            </a:extLst>
          </p:cNvPr>
          <p:cNvSpPr/>
          <p:nvPr/>
        </p:nvSpPr>
        <p:spPr>
          <a:xfrm>
            <a:off x="3982718" y="4458782"/>
            <a:ext cx="508985" cy="73152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816165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95F1B59-F651-2FE4-1452-F3C254641D75}"/>
              </a:ext>
            </a:extLst>
          </p:cNvPr>
          <p:cNvSpPr/>
          <p:nvPr/>
        </p:nvSpPr>
        <p:spPr>
          <a:xfrm>
            <a:off x="9680747" y="1290321"/>
            <a:ext cx="2511253" cy="55676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a:extLst>
              <a:ext uri="{FF2B5EF4-FFF2-40B4-BE49-F238E27FC236}">
                <a16:creationId xmlns:a16="http://schemas.microsoft.com/office/drawing/2014/main" id="{768ED99D-A6FC-E585-74CB-B626D3773B2E}"/>
              </a:ext>
            </a:extLst>
          </p:cNvPr>
          <p:cNvSpPr>
            <a:spLocks noGrp="1"/>
          </p:cNvSpPr>
          <p:nvPr>
            <p:ph type="body" sz="quarter" idx="17"/>
          </p:nvPr>
        </p:nvSpPr>
        <p:spPr>
          <a:xfrm>
            <a:off x="481147" y="401022"/>
            <a:ext cx="6558183" cy="573088"/>
          </a:xfrm>
        </p:spPr>
        <p:txBody>
          <a:bodyPr/>
          <a:lstStyle/>
          <a:p>
            <a:r>
              <a:rPr lang="en-US" dirty="0"/>
              <a:t>Case Study 2</a:t>
            </a:r>
          </a:p>
        </p:txBody>
      </p:sp>
      <p:sp>
        <p:nvSpPr>
          <p:cNvPr id="4" name="Text Placeholder 3">
            <a:extLst>
              <a:ext uri="{FF2B5EF4-FFF2-40B4-BE49-F238E27FC236}">
                <a16:creationId xmlns:a16="http://schemas.microsoft.com/office/drawing/2014/main" id="{DAB410A6-F6A6-BDAD-3335-A176FFA41385}"/>
              </a:ext>
            </a:extLst>
          </p:cNvPr>
          <p:cNvSpPr>
            <a:spLocks noGrp="1"/>
          </p:cNvSpPr>
          <p:nvPr>
            <p:ph type="body" sz="quarter" idx="18"/>
          </p:nvPr>
        </p:nvSpPr>
        <p:spPr/>
        <p:txBody>
          <a:bodyPr/>
          <a:lstStyle/>
          <a:p>
            <a:r>
              <a:rPr lang="en-US" dirty="0"/>
              <a:t>8</a:t>
            </a:r>
          </a:p>
        </p:txBody>
      </p:sp>
      <p:graphicFrame>
        <p:nvGraphicFramePr>
          <p:cNvPr id="5" name="Table 4">
            <a:extLst>
              <a:ext uri="{FF2B5EF4-FFF2-40B4-BE49-F238E27FC236}">
                <a16:creationId xmlns:a16="http://schemas.microsoft.com/office/drawing/2014/main" id="{56F39698-4EBD-6277-FF5B-9F2E379A0A73}"/>
              </a:ext>
            </a:extLst>
          </p:cNvPr>
          <p:cNvGraphicFramePr>
            <a:graphicFrameLocks noGrp="1"/>
          </p:cNvGraphicFramePr>
          <p:nvPr>
            <p:extLst>
              <p:ext uri="{D42A27DB-BD31-4B8C-83A1-F6EECF244321}">
                <p14:modId xmlns:p14="http://schemas.microsoft.com/office/powerpoint/2010/main" val="1113316189"/>
              </p:ext>
            </p:extLst>
          </p:nvPr>
        </p:nvGraphicFramePr>
        <p:xfrm>
          <a:off x="858520" y="1256842"/>
          <a:ext cx="7392863" cy="5433264"/>
        </p:xfrm>
        <a:graphic>
          <a:graphicData uri="http://schemas.openxmlformats.org/drawingml/2006/table">
            <a:tbl>
              <a:tblPr bandRow="1">
                <a:tableStyleId>{3B4B98B0-60AC-42C2-AFA5-B58CD77FA1E5}</a:tableStyleId>
              </a:tblPr>
              <a:tblGrid>
                <a:gridCol w="1404239">
                  <a:extLst>
                    <a:ext uri="{9D8B030D-6E8A-4147-A177-3AD203B41FA5}">
                      <a16:colId xmlns:a16="http://schemas.microsoft.com/office/drawing/2014/main" val="1539810085"/>
                    </a:ext>
                  </a:extLst>
                </a:gridCol>
                <a:gridCol w="5988624">
                  <a:extLst>
                    <a:ext uri="{9D8B030D-6E8A-4147-A177-3AD203B41FA5}">
                      <a16:colId xmlns:a16="http://schemas.microsoft.com/office/drawing/2014/main" val="4227988097"/>
                    </a:ext>
                  </a:extLst>
                </a:gridCol>
              </a:tblGrid>
              <a:tr h="366929">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September 2023 </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Craniotomy </a:t>
                      </a:r>
                    </a:p>
                  </a:txBody>
                  <a:tcPr marL="68580" marR="68580" marT="0" marB="0"/>
                </a:tc>
                <a:extLst>
                  <a:ext uri="{0D108BD9-81ED-4DB2-BD59-A6C34878D82A}">
                    <a16:rowId xmlns:a16="http://schemas.microsoft.com/office/drawing/2014/main" val="2269012922"/>
                  </a:ext>
                </a:extLst>
              </a:tr>
              <a:tr h="366929">
                <a:tc>
                  <a:txBody>
                    <a:bodyPr/>
                    <a:lstStyle/>
                    <a:p>
                      <a:pPr>
                        <a:lnSpc>
                          <a:spcPct val="115000"/>
                        </a:lnSpc>
                        <a:spcAft>
                          <a:spcPts val="800"/>
                        </a:spcAft>
                      </a:pPr>
                      <a:endParaRPr lang="en-AU"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Radiation and low dose TMZ</a:t>
                      </a:r>
                    </a:p>
                  </a:txBody>
                  <a:tcPr marL="68580" marR="68580" marT="0" marB="0"/>
                </a:tc>
                <a:extLst>
                  <a:ext uri="{0D108BD9-81ED-4DB2-BD59-A6C34878D82A}">
                    <a16:rowId xmlns:a16="http://schemas.microsoft.com/office/drawing/2014/main" val="2614461051"/>
                  </a:ext>
                </a:extLst>
              </a:tr>
              <a:tr h="517176">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28 November 2023</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MRI post radiation and low dose TMZ. Resection cavity right frontal lobe reduced in volume. Now 19x18mm in diameter (previously 31x34mm). Nodular enhancement at posterior margin of resection cavity has reduced slightly in volume. </a:t>
                      </a:r>
                    </a:p>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Left frontal lobe has reduced in size, now 22x19mm in diameter (previously 26x21mm) – demonstrates mild increased cerebral blood flow.</a:t>
                      </a:r>
                    </a:p>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Corpus callosum has decreased in size, now 13x12mm in diameter (previously 15x16mm) demonstrates increased blood volume</a:t>
                      </a:r>
                    </a:p>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Vitamin D3, Zinc, Lion’s mane, Turkey Tail, medicinal cannabis, Modified keto diet</a:t>
                      </a:r>
                    </a:p>
                  </a:txBody>
                  <a:tcPr marL="68580" marR="68580" marT="0" marB="0"/>
                </a:tc>
                <a:extLst>
                  <a:ext uri="{0D108BD9-81ED-4DB2-BD59-A6C34878D82A}">
                    <a16:rowId xmlns:a16="http://schemas.microsoft.com/office/drawing/2014/main" val="3366070278"/>
                  </a:ext>
                </a:extLst>
              </a:tr>
              <a:tr h="319938">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29 November  2023</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Commenced IMMUNE-12 1 week before high dose TMZ</a:t>
                      </a:r>
                    </a:p>
                  </a:txBody>
                  <a:tcPr marL="68580" marR="68580" marT="0" marB="0"/>
                </a:tc>
                <a:extLst>
                  <a:ext uri="{0D108BD9-81ED-4DB2-BD59-A6C34878D82A}">
                    <a16:rowId xmlns:a16="http://schemas.microsoft.com/office/drawing/2014/main" val="3418642816"/>
                  </a:ext>
                </a:extLst>
              </a:tr>
              <a:tr h="534562">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11 February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Feet and ankles swelling, Bp sitting 127/79, standing 111/76. Experiencing dizziness on standing. Has to urinate numerous times during the night. Under Urologist. </a:t>
                      </a:r>
                    </a:p>
                  </a:txBody>
                  <a:tcPr marL="68580" marR="68580" marT="0" marB="0"/>
                </a:tc>
                <a:extLst>
                  <a:ext uri="{0D108BD9-81ED-4DB2-BD59-A6C34878D82A}">
                    <a16:rowId xmlns:a16="http://schemas.microsoft.com/office/drawing/2014/main" val="1577070407"/>
                  </a:ext>
                </a:extLst>
              </a:tr>
              <a:tr h="736606">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21 February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MRI – contrast was unable to be conducted due to cannula malfunction. Indicates right frontal craniotomy with post treatment changes. Two lesions seen, left frontal lobe and corpus callosum. Both lesions have not changed significantly in size. </a:t>
                      </a:r>
                    </a:p>
                  </a:txBody>
                  <a:tcPr marL="68580" marR="68580" marT="0" marB="0"/>
                </a:tc>
                <a:extLst>
                  <a:ext uri="{0D108BD9-81ED-4DB2-BD59-A6C34878D82A}">
                    <a16:rowId xmlns:a16="http://schemas.microsoft.com/office/drawing/2014/main" val="1562863179"/>
                  </a:ext>
                </a:extLst>
              </a:tr>
              <a:tr h="840040">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18 March 2024</a:t>
                      </a:r>
                    </a:p>
                  </a:txBody>
                  <a:tcPr marL="68580" marR="68580" marT="0" marB="0"/>
                </a:tc>
                <a:tc>
                  <a:txBody>
                    <a:bodyPr/>
                    <a:lstStyle/>
                    <a:p>
                      <a:pPr>
                        <a:lnSpc>
                          <a:spcPct val="115000"/>
                        </a:lnSpc>
                        <a:spcAft>
                          <a:spcPts val="800"/>
                        </a:spcAft>
                      </a:pPr>
                      <a:r>
                        <a:rPr lang="en-AU" sz="1200" kern="100" dirty="0">
                          <a:effectLst/>
                          <a:latin typeface="Aptos" panose="020B0004020202020204" pitchFamily="34" charset="0"/>
                          <a:ea typeface="Aptos" panose="020B0004020202020204" pitchFamily="34" charset="0"/>
                          <a:cs typeface="Times New Roman" panose="02020603050405020304" pitchFamily="18" charset="0"/>
                        </a:rPr>
                        <a:t>A&amp;E (ED) – BP spiked at 184/112, headaches, nausea, blurred vision, sensitive to light. Worried about kidney function.  Lipase 40 (0-80), Haemolysis index 5 (&lt;40), CRP 1.2 (&lt;5), </a:t>
                      </a:r>
                      <a:r>
                        <a:rPr lang="en-AU" sz="1200" kern="100" dirty="0" err="1">
                          <a:effectLst/>
                          <a:latin typeface="Aptos" panose="020B0004020202020204" pitchFamily="34" charset="0"/>
                          <a:ea typeface="Aptos" panose="020B0004020202020204" pitchFamily="34" charset="0"/>
                          <a:cs typeface="Times New Roman" panose="02020603050405020304" pitchFamily="18" charset="0"/>
                        </a:rPr>
                        <a:t>hs</a:t>
                      </a:r>
                      <a:r>
                        <a:rPr lang="en-AU" sz="1200" kern="100" dirty="0">
                          <a:effectLst/>
                          <a:latin typeface="Aptos" panose="020B0004020202020204" pitchFamily="34" charset="0"/>
                          <a:ea typeface="Aptos" panose="020B0004020202020204" pitchFamily="34" charset="0"/>
                          <a:cs typeface="Times New Roman" panose="02020603050405020304" pitchFamily="18" charset="0"/>
                        </a:rPr>
                        <a:t> Troponin 2 (&lt;26), Urea 8.6 (3-8), creatine 171 (60-110), eGFR 41 (&gt;59), Platelets 115 (150-400), APTT 22 (23-38), Hb 113 (135-15), RCC 3.3 (4.5-6.5), Lymphocytes (0.31 (1-4), WCC 4.1 (3.5-10). All other bloods NCS. Under Cardiologist</a:t>
                      </a:r>
                    </a:p>
                  </a:txBody>
                  <a:tcPr marL="68580" marR="68580" marT="0" marB="0"/>
                </a:tc>
                <a:extLst>
                  <a:ext uri="{0D108BD9-81ED-4DB2-BD59-A6C34878D82A}">
                    <a16:rowId xmlns:a16="http://schemas.microsoft.com/office/drawing/2014/main" val="3963894911"/>
                  </a:ext>
                </a:extLst>
              </a:tr>
            </a:tbl>
          </a:graphicData>
        </a:graphic>
      </p:graphicFrame>
      <p:pic>
        <p:nvPicPr>
          <p:cNvPr id="3" name="Picture 2">
            <a:extLst>
              <a:ext uri="{FF2B5EF4-FFF2-40B4-BE49-F238E27FC236}">
                <a16:creationId xmlns:a16="http://schemas.microsoft.com/office/drawing/2014/main" id="{4070FE79-6C89-BC2F-695D-3F95A51C6303}"/>
              </a:ext>
            </a:extLst>
          </p:cNvPr>
          <p:cNvPicPr>
            <a:picLocks noChangeAspect="1"/>
          </p:cNvPicPr>
          <p:nvPr/>
        </p:nvPicPr>
        <p:blipFill>
          <a:blip r:embed="rId2"/>
          <a:stretch>
            <a:fillRect/>
          </a:stretch>
        </p:blipFill>
        <p:spPr>
          <a:xfrm>
            <a:off x="8251383" y="3036994"/>
            <a:ext cx="1555750" cy="2074333"/>
          </a:xfrm>
          <a:prstGeom prst="rect">
            <a:avLst/>
          </a:prstGeom>
        </p:spPr>
      </p:pic>
      <p:pic>
        <p:nvPicPr>
          <p:cNvPr id="7" name="Picture 6" descr="A person lying on a medical machine&#10;&#10;Description automatically generated">
            <a:extLst>
              <a:ext uri="{FF2B5EF4-FFF2-40B4-BE49-F238E27FC236}">
                <a16:creationId xmlns:a16="http://schemas.microsoft.com/office/drawing/2014/main" id="{7903C4B2-0F27-134B-C9F7-F2F6E2D206D0}"/>
              </a:ext>
            </a:extLst>
          </p:cNvPr>
          <p:cNvPicPr>
            <a:picLocks noChangeAspect="1"/>
          </p:cNvPicPr>
          <p:nvPr/>
        </p:nvPicPr>
        <p:blipFill>
          <a:blip r:embed="rId3"/>
          <a:stretch>
            <a:fillRect/>
          </a:stretch>
        </p:blipFill>
        <p:spPr>
          <a:xfrm>
            <a:off x="8251383" y="753516"/>
            <a:ext cx="1555750" cy="2074333"/>
          </a:xfrm>
          <a:prstGeom prst="rect">
            <a:avLst/>
          </a:prstGeom>
        </p:spPr>
      </p:pic>
      <p:pic>
        <p:nvPicPr>
          <p:cNvPr id="9" name="Picture 8" descr="A person sitting at a table with a pill box&#10;&#10;Description automatically generated">
            <a:extLst>
              <a:ext uri="{FF2B5EF4-FFF2-40B4-BE49-F238E27FC236}">
                <a16:creationId xmlns:a16="http://schemas.microsoft.com/office/drawing/2014/main" id="{AFA2D106-9A5B-5379-1A8E-FF1E6496B2AF}"/>
              </a:ext>
            </a:extLst>
          </p:cNvPr>
          <p:cNvPicPr>
            <a:picLocks noChangeAspect="1"/>
          </p:cNvPicPr>
          <p:nvPr/>
        </p:nvPicPr>
        <p:blipFill>
          <a:blip r:embed="rId4"/>
          <a:stretch>
            <a:fillRect/>
          </a:stretch>
        </p:blipFill>
        <p:spPr>
          <a:xfrm>
            <a:off x="10004352" y="1779621"/>
            <a:ext cx="1558991" cy="2074333"/>
          </a:xfrm>
          <a:prstGeom prst="rect">
            <a:avLst/>
          </a:prstGeom>
        </p:spPr>
      </p:pic>
      <p:pic>
        <p:nvPicPr>
          <p:cNvPr id="11" name="Picture 10" descr="A person drinking from a yellow cup&#10;&#10;Description automatically generated">
            <a:extLst>
              <a:ext uri="{FF2B5EF4-FFF2-40B4-BE49-F238E27FC236}">
                <a16:creationId xmlns:a16="http://schemas.microsoft.com/office/drawing/2014/main" id="{ACB067FD-CFA2-B75A-FFA3-6D846EEC0D0D}"/>
              </a:ext>
            </a:extLst>
          </p:cNvPr>
          <p:cNvPicPr>
            <a:picLocks noChangeAspect="1"/>
          </p:cNvPicPr>
          <p:nvPr/>
        </p:nvPicPr>
        <p:blipFill>
          <a:blip r:embed="rId5"/>
          <a:stretch>
            <a:fillRect/>
          </a:stretch>
        </p:blipFill>
        <p:spPr>
          <a:xfrm>
            <a:off x="10004352" y="4074160"/>
            <a:ext cx="1558991" cy="2078655"/>
          </a:xfrm>
          <a:prstGeom prst="rect">
            <a:avLst/>
          </a:prstGeom>
        </p:spPr>
      </p:pic>
    </p:spTree>
    <p:extLst>
      <p:ext uri="{BB962C8B-B14F-4D97-AF65-F5344CB8AC3E}">
        <p14:creationId xmlns:p14="http://schemas.microsoft.com/office/powerpoint/2010/main" val="3741066795"/>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C6700055-4470-5E46-8B61-8DDA01377AFB}" vid="{22C976FD-78B2-6F49-B666-2C847B2E5C2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2e17014-e5b6-4ead-93a0-498ed54b29a2" xsi:nil="true"/>
    <lcf76f155ced4ddcb4097134ff3c332f xmlns="502035c9-fb1f-4e32-858a-efd5e7685d2a">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820A17D9F16CC42B39CD6FB73D47D8C" ma:contentTypeVersion="19" ma:contentTypeDescription="Create a new document." ma:contentTypeScope="" ma:versionID="bc2d08084f671b9cef51c3901fa9d1ac">
  <xsd:schema xmlns:xsd="http://www.w3.org/2001/XMLSchema" xmlns:xs="http://www.w3.org/2001/XMLSchema" xmlns:p="http://schemas.microsoft.com/office/2006/metadata/properties" xmlns:ns2="502035c9-fb1f-4e32-858a-efd5e7685d2a" xmlns:ns3="02e17014-e5b6-4ead-93a0-498ed54b29a2" targetNamespace="http://schemas.microsoft.com/office/2006/metadata/properties" ma:root="true" ma:fieldsID="b0ad0ec6363af659c716cabbdd0d46b0" ns2:_="" ns3:_="">
    <xsd:import namespace="502035c9-fb1f-4e32-858a-efd5e7685d2a"/>
    <xsd:import namespace="02e17014-e5b6-4ead-93a0-498ed54b29a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TaxCatchAll" minOccurs="0"/>
                <xsd:element ref="ns2:MediaServiceGenerationTime" minOccurs="0"/>
                <xsd:element ref="ns2:MediaServiceEventHashCode" minOccurs="0"/>
                <xsd:element ref="ns2:lcf76f155ced4ddcb4097134ff3c332f" minOccurs="0"/>
                <xsd:element ref="ns2:MediaServiceOCR" minOccurs="0"/>
                <xsd:element ref="ns2:MediaServiceAutoKeyPoints" minOccurs="0"/>
                <xsd:element ref="ns2:MediaServiceKeyPoints"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2035c9-fb1f-4e32-858a-efd5e7685d2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6aa1b14-de09-4ec4-994c-5e9368aeb849"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Location" ma:index="23" nillable="true" ma:displayName="Location" ma:indexed="true"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2e17014-e5b6-4ead-93a0-498ed54b29a2"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c122363-c2a2-4d5f-9c82-637188e3dc0d}" ma:internalName="TaxCatchAll" ma:showField="CatchAllData" ma:web="02e17014-e5b6-4ead-93a0-498ed54b29a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E3F12E-15E5-4B9D-A2B6-4A5C1F408CAA}">
  <ds:schemaRefs>
    <ds:schemaRef ds:uri="http://schemas.microsoft.com/sharepoint/v3/contenttype/forms"/>
  </ds:schemaRefs>
</ds:datastoreItem>
</file>

<file path=customXml/itemProps2.xml><?xml version="1.0" encoding="utf-8"?>
<ds:datastoreItem xmlns:ds="http://schemas.openxmlformats.org/officeDocument/2006/customXml" ds:itemID="{1862932B-E049-460B-A906-53ED0E22BA9D}">
  <ds:schemaRefs>
    <ds:schemaRef ds:uri="http://purl.org/dc/dcmitype/"/>
    <ds:schemaRef ds:uri="http://purl.org/dc/terms/"/>
    <ds:schemaRef ds:uri="http://schemas.openxmlformats.org/package/2006/metadata/core-properties"/>
    <ds:schemaRef ds:uri="http://purl.org/dc/elements/1.1/"/>
    <ds:schemaRef ds:uri="http://schemas.microsoft.com/office/2006/documentManagement/types"/>
    <ds:schemaRef ds:uri="42dd6ecb-3def-4e80-9a45-6847f8739203"/>
    <ds:schemaRef ds:uri="http://schemas.microsoft.com/office/2006/metadata/properties"/>
    <ds:schemaRef ds:uri="http://www.w3.org/XML/1998/namespace"/>
    <ds:schemaRef ds:uri="http://schemas.microsoft.com/office/infopath/2007/PartnerControls"/>
    <ds:schemaRef ds:uri="ed8a8664-0e2c-476c-bd34-c53d779f8907"/>
  </ds:schemaRefs>
</ds:datastoreItem>
</file>

<file path=customXml/itemProps3.xml><?xml version="1.0" encoding="utf-8"?>
<ds:datastoreItem xmlns:ds="http://schemas.openxmlformats.org/officeDocument/2006/customXml" ds:itemID="{947CD312-E7BC-44B9-A0D3-466E25D89A7D}"/>
</file>

<file path=docProps/app.xml><?xml version="1.0" encoding="utf-8"?>
<Properties xmlns="http://schemas.openxmlformats.org/officeDocument/2006/extended-properties" xmlns:vt="http://schemas.openxmlformats.org/officeDocument/2006/docPropsVTypes">
  <Template>SCU PPT Template Final</Template>
  <TotalTime>1573</TotalTime>
  <Words>1392</Words>
  <Application>Microsoft Office PowerPoint</Application>
  <PresentationFormat>Widescreen</PresentationFormat>
  <Paragraphs>184</Paragraphs>
  <Slides>13</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Aptos</vt:lpstr>
      <vt:lpstr>Arial</vt:lpstr>
      <vt:lpstr>Calibri</vt:lpstr>
      <vt:lpstr>Roboto</vt:lpstr>
      <vt:lpstr>Roboto Black</vt:lpstr>
      <vt:lpstr>Roboto Light</vt:lpstr>
      <vt:lpstr>Opening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Southern Cross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Zoe Satherley</dc:creator>
  <cp:lastModifiedBy>Janet Schloss</cp:lastModifiedBy>
  <cp:revision>73</cp:revision>
  <dcterms:created xsi:type="dcterms:W3CDTF">2017-07-25T00:20:42Z</dcterms:created>
  <dcterms:modified xsi:type="dcterms:W3CDTF">2025-02-11T06:04:52Z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0x010100F820A17D9F16CC42B39CD6FB73D47D8C</vt:lpwstr>
  </property>
</Properties>
</file>