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7" r:id="rId5"/>
    <p:sldId id="294" r:id="rId6"/>
    <p:sldId id="274" r:id="rId7"/>
    <p:sldId id="277" r:id="rId8"/>
    <p:sldId id="308" r:id="rId9"/>
    <p:sldId id="299" r:id="rId10"/>
    <p:sldId id="296" r:id="rId11"/>
    <p:sldId id="309" r:id="rId12"/>
    <p:sldId id="293" r:id="rId13"/>
    <p:sldId id="307" r:id="rId14"/>
    <p:sldId id="289" r:id="rId15"/>
    <p:sldId id="290" r:id="rId16"/>
    <p:sldId id="285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25673-996A-B84C-A42A-8BB3E371587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C9911-D0F2-164A-9456-FCA272A09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1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35C37-4DAB-E50A-8A2D-884936F3C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28C90D-3EDF-3996-CBB8-F2F46E61E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6D601F-BEFB-A655-7EE1-60C4E5B58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91D37-899A-F58B-C3EC-D966F2AC4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C9911-D0F2-164A-9456-FCA272A09A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3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2D4E8-96F1-FF45-81B2-D2001B3B8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7A678-DFF5-58DC-A5AE-A14556D94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CE924-1F11-1254-AB0B-BB85C5913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0851B-3D18-E5E7-9476-3D0AEEAA77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C9911-D0F2-164A-9456-FCA272A09A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9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61B9-4C7C-BC17-ABBC-98503DED7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9D594-3DB6-E123-ACA5-1D13A8D27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41D11-A659-94A8-3E42-8A508C3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7BC-C0BF-4AA8-9B65-A8CAE78973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EA761-8326-804D-51E1-4CE1391B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EAFD0-937A-1E57-A4A4-7698351D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061-9CA3-419C-B3BA-7C6ABAB39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0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5425-6670-6B1B-EC37-AD9F469A6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08067-8FB9-0099-FF99-54F77287F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99A5C-2F59-9EB2-8ABB-41FE293E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7BC-C0BF-4AA8-9B65-A8CAE78973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605D5-84FB-7E80-A44D-E1C7ED87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38901-C894-8A15-F459-B283774A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061-9CA3-419C-B3BA-7C6ABAB39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1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7AB630-DA91-2B14-C91D-19FE96280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878D4-6AE9-1461-B625-E574423BF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0C29-D078-385F-9563-BEC8C8C6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7BC-C0BF-4AA8-9B65-A8CAE78973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B42D9-6F9E-B06D-6A4C-BA0FFD63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52E3F-637C-518F-D6D4-6DDFDD3A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061-9CA3-419C-B3BA-7C6ABAB39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3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152D174E-C293-9A00-646B-EC5239DA24C3}"/>
              </a:ext>
            </a:extLst>
          </p:cNvPr>
          <p:cNvSpPr/>
          <p:nvPr userDrawn="1"/>
        </p:nvSpPr>
        <p:spPr>
          <a:xfrm>
            <a:off x="8900931" y="5963057"/>
            <a:ext cx="3291068" cy="556390"/>
          </a:xfrm>
          <a:custGeom>
            <a:avLst/>
            <a:gdLst>
              <a:gd name="connsiteX0" fmla="*/ 278195 w 3291068"/>
              <a:gd name="connsiteY0" fmla="*/ 0 h 556390"/>
              <a:gd name="connsiteX1" fmla="*/ 3291068 w 3291068"/>
              <a:gd name="connsiteY1" fmla="*/ 0 h 556390"/>
              <a:gd name="connsiteX2" fmla="*/ 3291068 w 3291068"/>
              <a:gd name="connsiteY2" fmla="*/ 556390 h 556390"/>
              <a:gd name="connsiteX3" fmla="*/ 0 w 3291068"/>
              <a:gd name="connsiteY3" fmla="*/ 556389 h 556390"/>
              <a:gd name="connsiteX4" fmla="*/ 0 w 3291068"/>
              <a:gd name="connsiteY4" fmla="*/ 278195 h 556390"/>
              <a:gd name="connsiteX5" fmla="*/ 278195 w 3291068"/>
              <a:gd name="connsiteY5" fmla="*/ 0 h 55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1068" h="556390">
                <a:moveTo>
                  <a:pt x="278195" y="0"/>
                </a:moveTo>
                <a:lnTo>
                  <a:pt x="3291068" y="0"/>
                </a:lnTo>
                <a:lnTo>
                  <a:pt x="3291068" y="556390"/>
                </a:lnTo>
                <a:lnTo>
                  <a:pt x="0" y="556389"/>
                </a:lnTo>
                <a:lnTo>
                  <a:pt x="0" y="278195"/>
                </a:lnTo>
                <a:cubicBezTo>
                  <a:pt x="0" y="124552"/>
                  <a:pt x="124552" y="0"/>
                  <a:pt x="2781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998FC3-85BA-6142-E045-B95CC24F2F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289" y="2806193"/>
            <a:ext cx="9693274" cy="2186039"/>
          </a:xfrm>
        </p:spPr>
        <p:txBody>
          <a:bodyPr anchor="t">
            <a:no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9991A2-ED3B-5C9E-D9C5-1695BF30BB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289" y="2429623"/>
            <a:ext cx="9693273" cy="25170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4EF05CF-9681-710C-7114-01DCEFD727E8}"/>
              </a:ext>
            </a:extLst>
          </p:cNvPr>
          <p:cNvCxnSpPr>
            <a:cxnSpLocks/>
          </p:cNvCxnSpPr>
          <p:nvPr userDrawn="1"/>
        </p:nvCxnSpPr>
        <p:spPr>
          <a:xfrm>
            <a:off x="522289" y="5447365"/>
            <a:ext cx="120129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ED87E4C-A6C0-AB3F-19A1-4AFAABFDC764}"/>
              </a:ext>
            </a:extLst>
          </p:cNvPr>
          <p:cNvSpPr txBox="1"/>
          <p:nvPr userDrawn="1"/>
        </p:nvSpPr>
        <p:spPr>
          <a:xfrm>
            <a:off x="522289" y="5700865"/>
            <a:ext cx="6752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Georgia" panose="02040502050405020303" pitchFamily="18" charset="0"/>
                <a:ea typeface="STIX Two Math" panose="02020603050405020304" pitchFamily="18" charset="0"/>
                <a:cs typeface="STIX Two Math" panose="02020603050405020304" pitchFamily="18" charset="0"/>
              </a:rPr>
              <a:t>The way to better life has always been through innovation.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5F941A-F811-FFC2-B819-A395BA9BD4D4}"/>
              </a:ext>
            </a:extLst>
          </p:cNvPr>
          <p:cNvSpPr/>
          <p:nvPr userDrawn="1"/>
        </p:nvSpPr>
        <p:spPr>
          <a:xfrm>
            <a:off x="-2" y="6519446"/>
            <a:ext cx="8900934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D200F4-CFA0-FD0C-29E5-05241C2A4DB8}"/>
              </a:ext>
            </a:extLst>
          </p:cNvPr>
          <p:cNvSpPr/>
          <p:nvPr userDrawn="1"/>
        </p:nvSpPr>
        <p:spPr>
          <a:xfrm>
            <a:off x="-2" y="0"/>
            <a:ext cx="12192000" cy="556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9F2498-EE86-F895-9F5E-C214420C0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4414" y="1000149"/>
            <a:ext cx="2243719" cy="638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A3253F-8A3A-2BFD-2C60-958FFD1389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2197" y="241890"/>
            <a:ext cx="3396348" cy="1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00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152D174E-C293-9A00-646B-EC5239DA24C3}"/>
              </a:ext>
            </a:extLst>
          </p:cNvPr>
          <p:cNvSpPr/>
          <p:nvPr userDrawn="1"/>
        </p:nvSpPr>
        <p:spPr>
          <a:xfrm>
            <a:off x="8900931" y="5963057"/>
            <a:ext cx="3291068" cy="556390"/>
          </a:xfrm>
          <a:custGeom>
            <a:avLst/>
            <a:gdLst>
              <a:gd name="connsiteX0" fmla="*/ 278195 w 3291068"/>
              <a:gd name="connsiteY0" fmla="*/ 0 h 556390"/>
              <a:gd name="connsiteX1" fmla="*/ 3291068 w 3291068"/>
              <a:gd name="connsiteY1" fmla="*/ 0 h 556390"/>
              <a:gd name="connsiteX2" fmla="*/ 3291068 w 3291068"/>
              <a:gd name="connsiteY2" fmla="*/ 556390 h 556390"/>
              <a:gd name="connsiteX3" fmla="*/ 0 w 3291068"/>
              <a:gd name="connsiteY3" fmla="*/ 556389 h 556390"/>
              <a:gd name="connsiteX4" fmla="*/ 0 w 3291068"/>
              <a:gd name="connsiteY4" fmla="*/ 278195 h 556390"/>
              <a:gd name="connsiteX5" fmla="*/ 278195 w 3291068"/>
              <a:gd name="connsiteY5" fmla="*/ 0 h 55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1068" h="556390">
                <a:moveTo>
                  <a:pt x="278195" y="0"/>
                </a:moveTo>
                <a:lnTo>
                  <a:pt x="3291068" y="0"/>
                </a:lnTo>
                <a:lnTo>
                  <a:pt x="3291068" y="556390"/>
                </a:lnTo>
                <a:lnTo>
                  <a:pt x="0" y="556389"/>
                </a:lnTo>
                <a:lnTo>
                  <a:pt x="0" y="278195"/>
                </a:lnTo>
                <a:cubicBezTo>
                  <a:pt x="0" y="124552"/>
                  <a:pt x="124552" y="0"/>
                  <a:pt x="2781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B7806D-5CCD-8FB6-C939-F8D00EF98D99}"/>
              </a:ext>
            </a:extLst>
          </p:cNvPr>
          <p:cNvCxnSpPr>
            <a:cxnSpLocks/>
          </p:cNvCxnSpPr>
          <p:nvPr userDrawn="1"/>
        </p:nvCxnSpPr>
        <p:spPr>
          <a:xfrm>
            <a:off x="0" y="55602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E5F941A-F811-FFC2-B819-A395BA9BD4D4}"/>
              </a:ext>
            </a:extLst>
          </p:cNvPr>
          <p:cNvSpPr/>
          <p:nvPr userDrawn="1"/>
        </p:nvSpPr>
        <p:spPr>
          <a:xfrm>
            <a:off x="-2" y="6519446"/>
            <a:ext cx="8900934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3253F-8A3A-2BFD-2C60-958FFD1389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197" y="241890"/>
            <a:ext cx="3396348" cy="122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9F2498-EE86-F895-9F5E-C214420C00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54414" y="5324528"/>
            <a:ext cx="2243719" cy="638529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D04971D1-AA4A-6B75-EADF-D6F2BE89E6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031" y="2752166"/>
            <a:ext cx="5467206" cy="1900516"/>
          </a:xfrm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2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690A6F-3203-0352-297A-5AAF05A0AF8D}"/>
              </a:ext>
            </a:extLst>
          </p:cNvPr>
          <p:cNvCxnSpPr>
            <a:cxnSpLocks/>
          </p:cNvCxnSpPr>
          <p:nvPr userDrawn="1"/>
        </p:nvCxnSpPr>
        <p:spPr>
          <a:xfrm>
            <a:off x="572786" y="2246965"/>
            <a:ext cx="120129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860DEC8-720F-F15C-6B32-00465B32C5CD}"/>
              </a:ext>
            </a:extLst>
          </p:cNvPr>
          <p:cNvSpPr/>
          <p:nvPr userDrawn="1"/>
        </p:nvSpPr>
        <p:spPr>
          <a:xfrm>
            <a:off x="0" y="0"/>
            <a:ext cx="12192000" cy="556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F024C-5023-5310-29EB-E3305F5A9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199" y="241890"/>
            <a:ext cx="3396348" cy="1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2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8657F-E3CB-2482-53FB-6CC87950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45804-3EA2-60E0-2E1D-C962F5157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6093A-64EF-1636-C1AB-5B2AC97D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7BC-C0BF-4AA8-9B65-A8CAE78973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333F2-E7D1-89F3-F9EA-4AA50DD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B74A9-98AF-E2B6-A510-90B774CE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061-9CA3-419C-B3BA-7C6ABAB39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9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580A-0AEF-DF9E-BE35-5AAF2943A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C8DAA-1931-7AA5-0917-59F5284EE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4548E-8433-7898-FA62-AFDA9E6B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7BC-C0BF-4AA8-9B65-A8CAE78973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48C7-10B5-E407-D05E-3A1D0039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2BE94-34B7-75A8-3FEE-8C18F998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061-9CA3-419C-B3BA-7C6ABAB39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6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8218-DA6D-73F1-CA22-C9AF3718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001F2-685C-9946-3C48-A41585D59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3F287-68E0-600C-B2F2-4038AD0FF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4BAB1-FD03-6ECB-FD72-8A98AC2C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7BC-C0BF-4AA8-9B65-A8CAE78973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8E067-558B-1EE6-E5BD-0C37D02D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E491D-D67C-ABB0-A8BB-55AABF2D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061-9CA3-419C-B3BA-7C6ABAB39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D673-CF5D-DE0E-31C6-0A30A1DB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CEE6E-6405-D2C6-C061-73096CF56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28646-969F-8D59-0410-4C80868D8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523D7-44EC-A7F6-A678-29478BF69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F814F-D95A-AB2F-F3E2-24E673FB7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5E09-B71B-8A7B-71C2-6D051AC5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7BC-C0BF-4AA8-9B65-A8CAE78973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D9FDB-EDF2-E028-660D-2B46DB55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EE9856-A577-9789-EAA8-38B0E005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061-9CA3-419C-B3BA-7C6ABAB39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E0E7-FD03-2A48-CBB5-5BF78EDF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EC1BE8-8A69-85D7-9EDF-3A5D0094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7BC-C0BF-4AA8-9B65-A8CAE78973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E9187-5D65-E95C-A9B6-8533D8E0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9E1CE-C1EB-0EA6-2130-979710E8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061-9CA3-419C-B3BA-7C6ABAB39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8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C7C84-62FE-D22D-AFBC-760E4671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7BC-C0BF-4AA8-9B65-A8CAE78973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36B73-2FD0-011E-A938-4B778ECF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05E5A-E5DE-F34D-3C1A-6717CA32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061-9CA3-419C-B3BA-7C6ABAB39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4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23FA-0614-05AA-8061-717E9F06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D0889-6921-5DE3-6F76-3EE4BC162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69D10-F858-E702-1892-ECA46F646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26705-1C0A-8922-4BB0-FCD76366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7BC-C0BF-4AA8-9B65-A8CAE78973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8477C-2693-00E7-2B63-891AE0FF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9943B-C583-7EA1-D16D-F8784B2D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061-9CA3-419C-B3BA-7C6ABAB39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FC140-316F-FE6B-474D-654D2D57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BBE8A-872F-7083-0FC9-9CB8F22B6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9BD4E-0312-5A78-C412-864748E65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D5ED1-5B90-416F-B233-EDE9185C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7BC-C0BF-4AA8-9B65-A8CAE78973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8F6B7-CF72-2AC2-8573-ACD465A6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CA27D-1770-60C1-1B95-1EF45989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061-9CA3-419C-B3BA-7C6ABAB39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2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EE104-631A-B90E-C408-317508F0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5F5C-2082-58F8-A150-8C10BBBC4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D5594-B7C3-F0A1-B69B-C0BFF355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6137BC-C0BF-4AA8-9B65-A8CAE789731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604B7-9A17-FF3F-510B-CEFF2C27C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BE89A-A2C9-2225-D0CF-513BB4B3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386061-9CA3-419C-B3BA-7C6ABAB39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8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084037D-881E-0FD8-8AA8-B958A1A5590F}"/>
              </a:ext>
            </a:extLst>
          </p:cNvPr>
          <p:cNvGrpSpPr/>
          <p:nvPr/>
        </p:nvGrpSpPr>
        <p:grpSpPr>
          <a:xfrm>
            <a:off x="0" y="561975"/>
            <a:ext cx="12192000" cy="5926693"/>
            <a:chOff x="0" y="561975"/>
            <a:chExt cx="12192000" cy="59266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6ADF69-A791-990C-CC64-A4A1CC41F0CF}"/>
                </a:ext>
              </a:extLst>
            </p:cNvPr>
            <p:cNvSpPr/>
            <p:nvPr/>
          </p:nvSpPr>
          <p:spPr>
            <a:xfrm>
              <a:off x="0" y="606582"/>
              <a:ext cx="8899556" cy="5882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2DC6E2-DAD0-1F31-A5B0-FB4E9C783965}"/>
                </a:ext>
              </a:extLst>
            </p:cNvPr>
            <p:cNvSpPr/>
            <p:nvPr/>
          </p:nvSpPr>
          <p:spPr>
            <a:xfrm>
              <a:off x="3292444" y="561975"/>
              <a:ext cx="8899556" cy="5368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0AC37E-32C5-2EBF-1AAF-D1F113F16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40939"/>
            <a:ext cx="12192000" cy="2186039"/>
          </a:xfrm>
        </p:spPr>
        <p:txBody>
          <a:bodyPr/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Pre-Clinical Evaluation of the Performance of Immune-12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Andrew Satterlee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Director, Screening Live Cancer Explants Program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Eshelman School of Pharmacy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North Carolina at Chapel Hill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06965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92733-3D6A-4DCB-FA1C-4C29672A1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D1860EC-B7A7-E5C1-A32F-463FDD7F0E53}"/>
              </a:ext>
            </a:extLst>
          </p:cNvPr>
          <p:cNvGrpSpPr/>
          <p:nvPr/>
        </p:nvGrpSpPr>
        <p:grpSpPr>
          <a:xfrm>
            <a:off x="0" y="561975"/>
            <a:ext cx="12192000" cy="5926693"/>
            <a:chOff x="0" y="561975"/>
            <a:chExt cx="12192000" cy="592669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AD31CB-3080-2D81-4736-B73FA3B7E0A5}"/>
                </a:ext>
              </a:extLst>
            </p:cNvPr>
            <p:cNvSpPr/>
            <p:nvPr/>
          </p:nvSpPr>
          <p:spPr>
            <a:xfrm>
              <a:off x="0" y="606582"/>
              <a:ext cx="8899556" cy="5882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2A9868-82EB-CB3F-7171-B0673CB25B7F}"/>
                </a:ext>
              </a:extLst>
            </p:cNvPr>
            <p:cNvSpPr/>
            <p:nvPr/>
          </p:nvSpPr>
          <p:spPr>
            <a:xfrm>
              <a:off x="3292444" y="561975"/>
              <a:ext cx="8899556" cy="5368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7F11ED1-2186-261D-AB4F-B6822010B95B}"/>
              </a:ext>
            </a:extLst>
          </p:cNvPr>
          <p:cNvSpPr/>
          <p:nvPr/>
        </p:nvSpPr>
        <p:spPr>
          <a:xfrm>
            <a:off x="279917" y="697118"/>
            <a:ext cx="2634321" cy="569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of cancer cells&#10;&#10;AI-generated content may be incorrect.">
            <a:extLst>
              <a:ext uri="{FF2B5EF4-FFF2-40B4-BE49-F238E27FC236}">
                <a16:creationId xmlns:a16="http://schemas.microsoft.com/office/drawing/2014/main" id="{853E9484-65B1-89F7-9F97-42AD0956D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7" y="1860599"/>
            <a:ext cx="9971215" cy="4407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BEC2A-1919-7AF8-663C-9DB08CB19BFC}"/>
              </a:ext>
            </a:extLst>
          </p:cNvPr>
          <p:cNvSpPr txBox="1">
            <a:spLocks/>
          </p:cNvSpPr>
          <p:nvPr/>
        </p:nvSpPr>
        <p:spPr>
          <a:xfrm>
            <a:off x="385526" y="763478"/>
            <a:ext cx="1110405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E2841"/>
                </a:solidFill>
                <a:latin typeface="Georgia" panose="02040502050405020303" pitchFamily="18" charset="0"/>
              </a:rPr>
              <a:t>Immune-12 May Partially Function via p-JNK + p-p38 Induction</a:t>
            </a:r>
            <a:endParaRPr lang="en-US" sz="3200" i="1" dirty="0">
              <a:solidFill>
                <a:srgbClr val="0E2841"/>
              </a:solidFill>
              <a:latin typeface="Georgia" panose="02040502050405020303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9651FB-C28F-AFA0-AE33-BFEFE9329B05}"/>
              </a:ext>
            </a:extLst>
          </p:cNvPr>
          <p:cNvCxnSpPr/>
          <p:nvPr/>
        </p:nvCxnSpPr>
        <p:spPr>
          <a:xfrm>
            <a:off x="1402260" y="3707418"/>
            <a:ext cx="2788467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C86B1E-C9FE-F330-FD7A-78C8331A3574}"/>
              </a:ext>
            </a:extLst>
          </p:cNvPr>
          <p:cNvSpPr/>
          <p:nvPr/>
        </p:nvSpPr>
        <p:spPr>
          <a:xfrm>
            <a:off x="4920497" y="1440181"/>
            <a:ext cx="7088623" cy="273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07AE63-D70E-15B4-0BF3-A29DEB671A6C}"/>
              </a:ext>
            </a:extLst>
          </p:cNvPr>
          <p:cNvSpPr/>
          <p:nvPr/>
        </p:nvSpPr>
        <p:spPr>
          <a:xfrm>
            <a:off x="5476758" y="2145723"/>
            <a:ext cx="6012822" cy="2298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9C3E2-8EAD-E940-1FE9-714649849C04}"/>
              </a:ext>
            </a:extLst>
          </p:cNvPr>
          <p:cNvGrpSpPr/>
          <p:nvPr/>
        </p:nvGrpSpPr>
        <p:grpSpPr>
          <a:xfrm>
            <a:off x="8099752" y="1505845"/>
            <a:ext cx="2881150" cy="4403145"/>
            <a:chOff x="6626705" y="1855960"/>
            <a:chExt cx="2881150" cy="44031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E68F049-C010-E5DD-FEEB-EDBDEB3B29FF}"/>
                </a:ext>
              </a:extLst>
            </p:cNvPr>
            <p:cNvGrpSpPr/>
            <p:nvPr/>
          </p:nvGrpSpPr>
          <p:grpSpPr>
            <a:xfrm>
              <a:off x="6660434" y="1855960"/>
              <a:ext cx="2847421" cy="4403145"/>
              <a:chOff x="6660434" y="1855960"/>
              <a:chExt cx="2847421" cy="440314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4967BCC-13F3-D830-2831-2FE7099DF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0434" y="1855960"/>
                <a:ext cx="1893826" cy="440314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A977E25-7F20-5A85-8678-CBD1431DA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4260" y="2019058"/>
                <a:ext cx="953595" cy="4230407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344CDA-9CAB-D1DF-DAC2-25EBD83289FE}"/>
                  </a:ext>
                </a:extLst>
              </p:cNvPr>
              <p:cNvSpPr txBox="1"/>
              <p:nvPr/>
            </p:nvSpPr>
            <p:spPr>
              <a:xfrm>
                <a:off x="7607347" y="2314575"/>
                <a:ext cx="95250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0h  6h  24h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99792B-85EB-810C-9A05-500C0DCA4535}"/>
                  </a:ext>
                </a:extLst>
              </p:cNvPr>
              <p:cNvSpPr txBox="1"/>
              <p:nvPr/>
            </p:nvSpPr>
            <p:spPr>
              <a:xfrm>
                <a:off x="8546512" y="2304935"/>
                <a:ext cx="95250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0h  6h  24h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072F1D-F76A-C4C3-5D30-55592ACDC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26705" y="2835298"/>
              <a:ext cx="959939" cy="341416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E6219A6-C95F-F540-F9EB-1BE46E02AEA2}"/>
              </a:ext>
            </a:extLst>
          </p:cNvPr>
          <p:cNvSpPr txBox="1"/>
          <p:nvPr/>
        </p:nvSpPr>
        <p:spPr>
          <a:xfrm>
            <a:off x="8134997" y="4697680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6BDB2D-CA52-9EA4-CED3-48A227836887}"/>
              </a:ext>
            </a:extLst>
          </p:cNvPr>
          <p:cNvSpPr txBox="1"/>
          <p:nvPr/>
        </p:nvSpPr>
        <p:spPr>
          <a:xfrm>
            <a:off x="7966424" y="3887510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4367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A529149-FABF-A39A-4743-C1EE607D2804}"/>
              </a:ext>
            </a:extLst>
          </p:cNvPr>
          <p:cNvGrpSpPr/>
          <p:nvPr/>
        </p:nvGrpSpPr>
        <p:grpSpPr>
          <a:xfrm>
            <a:off x="0" y="561975"/>
            <a:ext cx="12192000" cy="5926693"/>
            <a:chOff x="0" y="561975"/>
            <a:chExt cx="12192000" cy="59266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464168-9F7F-075C-5115-74A148B24439}"/>
                </a:ext>
              </a:extLst>
            </p:cNvPr>
            <p:cNvSpPr/>
            <p:nvPr/>
          </p:nvSpPr>
          <p:spPr>
            <a:xfrm>
              <a:off x="0" y="606582"/>
              <a:ext cx="8899556" cy="5882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4BB7E-A392-B418-D9CB-C55296A8BFF3}"/>
                </a:ext>
              </a:extLst>
            </p:cNvPr>
            <p:cNvSpPr/>
            <p:nvPr/>
          </p:nvSpPr>
          <p:spPr>
            <a:xfrm>
              <a:off x="3292444" y="561975"/>
              <a:ext cx="8899556" cy="5368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721BF1C-096D-2C65-29DB-842A9CF1C385}"/>
              </a:ext>
            </a:extLst>
          </p:cNvPr>
          <p:cNvSpPr/>
          <p:nvPr/>
        </p:nvSpPr>
        <p:spPr>
          <a:xfrm>
            <a:off x="279917" y="697118"/>
            <a:ext cx="2634321" cy="569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of a number of mice&#10;&#10;AI-generated content may be incorrect.">
            <a:extLst>
              <a:ext uri="{FF2B5EF4-FFF2-40B4-BE49-F238E27FC236}">
                <a16:creationId xmlns:a16="http://schemas.microsoft.com/office/drawing/2014/main" id="{0B28DB9C-46EB-0A31-2FE3-1766478AB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6" y="1809750"/>
            <a:ext cx="4800600" cy="3213100"/>
          </a:xfrm>
          <a:prstGeom prst="rect">
            <a:avLst/>
          </a:prstGeom>
        </p:spPr>
      </p:pic>
      <p:pic>
        <p:nvPicPr>
          <p:cNvPr id="5" name="Picture 4" descr="A graph of a number of patients with a number of patients with a number of patients with a number of patients with a number of patients with a number of patients with a number of patients with a&#10;&#10;AI-generated content may be incorrect.">
            <a:extLst>
              <a:ext uri="{FF2B5EF4-FFF2-40B4-BE49-F238E27FC236}">
                <a16:creationId xmlns:a16="http://schemas.microsoft.com/office/drawing/2014/main" id="{7987EF8E-15C7-565A-F62E-7788C6C40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70" y="1835150"/>
            <a:ext cx="4800600" cy="3187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6CF48-E92D-A99A-1479-2D67FF830FEB}"/>
              </a:ext>
            </a:extLst>
          </p:cNvPr>
          <p:cNvSpPr txBox="1">
            <a:spLocks/>
          </p:cNvSpPr>
          <p:nvPr/>
        </p:nvSpPr>
        <p:spPr>
          <a:xfrm>
            <a:off x="385527" y="76347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E2841"/>
                </a:solidFill>
                <a:latin typeface="Georgia" panose="02040502050405020303" pitchFamily="18" charset="0"/>
              </a:rPr>
              <a:t>Immune-12 Is Not Toxic to Mice after 28 Days of Daily Treatment</a:t>
            </a:r>
            <a:endParaRPr lang="en-US" sz="3200" i="1">
              <a:solidFill>
                <a:srgbClr val="0E284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8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2DB137-1D96-43A1-A5D2-481F26900389}"/>
              </a:ext>
            </a:extLst>
          </p:cNvPr>
          <p:cNvGrpSpPr/>
          <p:nvPr/>
        </p:nvGrpSpPr>
        <p:grpSpPr>
          <a:xfrm>
            <a:off x="0" y="561975"/>
            <a:ext cx="12192000" cy="5926693"/>
            <a:chOff x="0" y="561975"/>
            <a:chExt cx="12192000" cy="59266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7C6B96-E613-4C19-5323-5E186A60742A}"/>
                </a:ext>
              </a:extLst>
            </p:cNvPr>
            <p:cNvSpPr/>
            <p:nvPr/>
          </p:nvSpPr>
          <p:spPr>
            <a:xfrm>
              <a:off x="0" y="606582"/>
              <a:ext cx="8899556" cy="5882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9833CC-8CFC-45C0-2DA9-45BAEB6F7436}"/>
                </a:ext>
              </a:extLst>
            </p:cNvPr>
            <p:cNvSpPr/>
            <p:nvPr/>
          </p:nvSpPr>
          <p:spPr>
            <a:xfrm>
              <a:off x="3292444" y="561975"/>
              <a:ext cx="8899556" cy="5368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FED2450-45C8-6940-FA90-CFC54B5502B9}"/>
              </a:ext>
            </a:extLst>
          </p:cNvPr>
          <p:cNvSpPr/>
          <p:nvPr/>
        </p:nvSpPr>
        <p:spPr>
          <a:xfrm>
            <a:off x="279917" y="697118"/>
            <a:ext cx="2634321" cy="569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aph of a number of days after treatment&#10;&#10;AI-generated content may be incorrect.">
            <a:extLst>
              <a:ext uri="{FF2B5EF4-FFF2-40B4-BE49-F238E27FC236}">
                <a16:creationId xmlns:a16="http://schemas.microsoft.com/office/drawing/2014/main" id="{6CCF9AE8-2369-DD6A-08CA-4B7AC68BD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67" y="2155401"/>
            <a:ext cx="7060320" cy="3800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86652F-5B9C-E5CB-C010-CB4F5DF7886F}"/>
              </a:ext>
            </a:extLst>
          </p:cNvPr>
          <p:cNvSpPr txBox="1">
            <a:spLocks/>
          </p:cNvSpPr>
          <p:nvPr/>
        </p:nvSpPr>
        <p:spPr>
          <a:xfrm>
            <a:off x="385527" y="76347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E2841"/>
                </a:solidFill>
                <a:latin typeface="Georgia" panose="02040502050405020303" pitchFamily="18" charset="0"/>
              </a:rPr>
              <a:t>Immune-12 Induces Tumor Growth Inhibition in Mice with Orthotopically Implanted Murine GBM</a:t>
            </a:r>
            <a:endParaRPr lang="en-US" sz="3200" i="1">
              <a:solidFill>
                <a:srgbClr val="0E284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7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E1C0D-8FA7-C8F6-BBD5-78A592684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78B08E0-E726-7170-CA39-A25B004F545A}"/>
              </a:ext>
            </a:extLst>
          </p:cNvPr>
          <p:cNvGrpSpPr/>
          <p:nvPr/>
        </p:nvGrpSpPr>
        <p:grpSpPr>
          <a:xfrm>
            <a:off x="0" y="561975"/>
            <a:ext cx="12192000" cy="5926693"/>
            <a:chOff x="0" y="561975"/>
            <a:chExt cx="12192000" cy="59266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840DF3-F381-DD0D-8D83-DAB0A9635E6B}"/>
                </a:ext>
              </a:extLst>
            </p:cNvPr>
            <p:cNvSpPr/>
            <p:nvPr/>
          </p:nvSpPr>
          <p:spPr>
            <a:xfrm>
              <a:off x="0" y="606582"/>
              <a:ext cx="8899556" cy="5882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97A91A-E07E-0954-E663-D94882FFAFBF}"/>
                </a:ext>
              </a:extLst>
            </p:cNvPr>
            <p:cNvSpPr/>
            <p:nvPr/>
          </p:nvSpPr>
          <p:spPr>
            <a:xfrm>
              <a:off x="3292444" y="561975"/>
              <a:ext cx="8899556" cy="5368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7B56EFC-A3D9-E7D7-6C8F-30EC6EDB5EB1}"/>
              </a:ext>
            </a:extLst>
          </p:cNvPr>
          <p:cNvSpPr/>
          <p:nvPr/>
        </p:nvSpPr>
        <p:spPr>
          <a:xfrm>
            <a:off x="0" y="2089041"/>
            <a:ext cx="3069125" cy="437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B4CAD7-1EBF-86AC-D76A-94AF5FD82757}"/>
              </a:ext>
            </a:extLst>
          </p:cNvPr>
          <p:cNvSpPr/>
          <p:nvPr/>
        </p:nvSpPr>
        <p:spPr>
          <a:xfrm>
            <a:off x="385527" y="1720343"/>
            <a:ext cx="3825551" cy="474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77EFD5-4D6B-71EC-01A4-9A30C8629E66}"/>
              </a:ext>
            </a:extLst>
          </p:cNvPr>
          <p:cNvSpPr txBox="1">
            <a:spLocks/>
          </p:cNvSpPr>
          <p:nvPr/>
        </p:nvSpPr>
        <p:spPr>
          <a:xfrm>
            <a:off x="385527" y="76347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E2841"/>
                </a:solidFill>
                <a:latin typeface="Georgia" panose="02040502050405020303" pitchFamily="18" charset="0"/>
              </a:rPr>
              <a:t>Immune-12 Contains a Multitude of Proteins</a:t>
            </a:r>
            <a:endParaRPr lang="en-US" sz="3200" i="1">
              <a:solidFill>
                <a:srgbClr val="0E284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36902E-FF27-3088-E281-A1A53C46E340}"/>
              </a:ext>
            </a:extLst>
          </p:cNvPr>
          <p:cNvSpPr txBox="1"/>
          <p:nvPr/>
        </p:nvSpPr>
        <p:spPr>
          <a:xfrm>
            <a:off x="818269" y="5679882"/>
            <a:ext cx="885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***Proteomic Analyses have identified several instances of known tumor suppressors within Immune-12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D1659A-B566-B24D-751C-F292A725149E}"/>
              </a:ext>
            </a:extLst>
          </p:cNvPr>
          <p:cNvGrpSpPr/>
          <p:nvPr/>
        </p:nvGrpSpPr>
        <p:grpSpPr>
          <a:xfrm>
            <a:off x="140553" y="1484957"/>
            <a:ext cx="10451862" cy="3914912"/>
            <a:chOff x="140553" y="1484957"/>
            <a:chExt cx="10451862" cy="39149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0EA849-F0AE-9586-1F26-3756FBFBB3C5}"/>
                </a:ext>
              </a:extLst>
            </p:cNvPr>
            <p:cNvGrpSpPr/>
            <p:nvPr/>
          </p:nvGrpSpPr>
          <p:grpSpPr>
            <a:xfrm>
              <a:off x="140553" y="1484957"/>
              <a:ext cx="10451862" cy="3914912"/>
              <a:chOff x="140553" y="1720343"/>
              <a:chExt cx="10451862" cy="391491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102E00F-9958-C666-F7E6-E6F12465FB23}"/>
                  </a:ext>
                </a:extLst>
              </p:cNvPr>
              <p:cNvSpPr/>
              <p:nvPr/>
            </p:nvSpPr>
            <p:spPr>
              <a:xfrm>
                <a:off x="5591613" y="1796902"/>
                <a:ext cx="1687438" cy="8776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516F076-5290-2FDF-F52D-3EE83CF8BDD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85527" y="2235742"/>
                <a:ext cx="10206888" cy="3399513"/>
                <a:chOff x="500262" y="4466075"/>
                <a:chExt cx="6988193" cy="2299931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E1697B47-B181-264C-848D-AF266B4894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96541" y="4466075"/>
                  <a:ext cx="6691914" cy="2299931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E6365E75-D2F6-AAAA-23D9-CA07848A0A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0262" y="5523537"/>
                  <a:ext cx="225472" cy="734873"/>
                </a:xfrm>
                <a:prstGeom prst="rect">
                  <a:avLst/>
                </a:prstGeom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A8D2824-76BD-5578-1DB8-A9069B566026}"/>
                    </a:ext>
                  </a:extLst>
                </p:cNvPr>
                <p:cNvSpPr/>
                <p:nvPr/>
              </p:nvSpPr>
              <p:spPr>
                <a:xfrm>
                  <a:off x="5655140" y="4722606"/>
                  <a:ext cx="1772134" cy="9108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B981C7-9540-5418-F8F8-3C4F99D2DE5E}"/>
                  </a:ext>
                </a:extLst>
              </p:cNvPr>
              <p:cNvSpPr txBox="1"/>
              <p:nvPr/>
            </p:nvSpPr>
            <p:spPr>
              <a:xfrm>
                <a:off x="140553" y="1720343"/>
                <a:ext cx="3314099" cy="355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Deconvoluted Mass Spectrum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3932F13-B194-277E-2B22-B18E7D43BE47}"/>
                  </a:ext>
                </a:extLst>
              </p:cNvPr>
              <p:cNvSpPr/>
              <p:nvPr/>
            </p:nvSpPr>
            <p:spPr>
              <a:xfrm>
                <a:off x="3454652" y="2895599"/>
                <a:ext cx="756426" cy="1668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27A64A-8C07-9176-DB5C-DD336F4898F1}"/>
                  </a:ext>
                </a:extLst>
              </p:cNvPr>
              <p:cNvSpPr/>
              <p:nvPr/>
            </p:nvSpPr>
            <p:spPr>
              <a:xfrm>
                <a:off x="1797602" y="2531484"/>
                <a:ext cx="756426" cy="1668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9E5499A-7900-3B59-C725-A37404D5EB77}"/>
                  </a:ext>
                </a:extLst>
              </p:cNvPr>
              <p:cNvSpPr/>
              <p:nvPr/>
            </p:nvSpPr>
            <p:spPr>
              <a:xfrm>
                <a:off x="2794332" y="3390004"/>
                <a:ext cx="756426" cy="1668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D6B6555-E420-1234-E733-03A516D9D9D1}"/>
                  </a:ext>
                </a:extLst>
              </p:cNvPr>
              <p:cNvSpPr/>
              <p:nvPr/>
            </p:nvSpPr>
            <p:spPr>
              <a:xfrm>
                <a:off x="2240280" y="3536705"/>
                <a:ext cx="623076" cy="1668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98023F5-8ECF-8025-524F-82443C799B77}"/>
                  </a:ext>
                </a:extLst>
              </p:cNvPr>
              <p:cNvSpPr/>
              <p:nvPr/>
            </p:nvSpPr>
            <p:spPr>
              <a:xfrm>
                <a:off x="6900838" y="3122465"/>
                <a:ext cx="756426" cy="1668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8779C6-DC86-94E5-61B1-2F3E6D71F57A}"/>
                </a:ext>
              </a:extLst>
            </p:cNvPr>
            <p:cNvSpPr/>
            <p:nvPr/>
          </p:nvSpPr>
          <p:spPr>
            <a:xfrm>
              <a:off x="1795392" y="5034580"/>
              <a:ext cx="756426" cy="365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495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BC9D1-9F00-2CEE-A7D6-CC2A8BC16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E24925-6704-30DF-1532-ADB2663CB9CA}"/>
              </a:ext>
            </a:extLst>
          </p:cNvPr>
          <p:cNvGrpSpPr/>
          <p:nvPr/>
        </p:nvGrpSpPr>
        <p:grpSpPr>
          <a:xfrm>
            <a:off x="0" y="561975"/>
            <a:ext cx="12192000" cy="5926693"/>
            <a:chOff x="0" y="561975"/>
            <a:chExt cx="12192000" cy="592669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20BB70-2CFE-A57C-C8FA-1D64BCE5A41F}"/>
                </a:ext>
              </a:extLst>
            </p:cNvPr>
            <p:cNvSpPr/>
            <p:nvPr/>
          </p:nvSpPr>
          <p:spPr>
            <a:xfrm>
              <a:off x="0" y="606582"/>
              <a:ext cx="8899556" cy="5882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E57424-BBC5-2B01-C2A5-742C1AAFC389}"/>
                </a:ext>
              </a:extLst>
            </p:cNvPr>
            <p:cNvSpPr/>
            <p:nvPr/>
          </p:nvSpPr>
          <p:spPr>
            <a:xfrm>
              <a:off x="3292444" y="561975"/>
              <a:ext cx="8899556" cy="5368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E74C81F-2CEF-441F-4690-53E92A7AB937}"/>
              </a:ext>
            </a:extLst>
          </p:cNvPr>
          <p:cNvSpPr/>
          <p:nvPr/>
        </p:nvSpPr>
        <p:spPr>
          <a:xfrm>
            <a:off x="0" y="2089041"/>
            <a:ext cx="3358836" cy="437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AFCFF75-52ED-87C2-5DE2-1618F5A73247}"/>
              </a:ext>
            </a:extLst>
          </p:cNvPr>
          <p:cNvSpPr txBox="1">
            <a:spLocks/>
          </p:cNvSpPr>
          <p:nvPr/>
        </p:nvSpPr>
        <p:spPr>
          <a:xfrm>
            <a:off x="0" y="59469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E2841"/>
                </a:solidFill>
                <a:latin typeface="Georgia" panose="02040502050405020303" pitchFamily="18" charset="0"/>
              </a:rPr>
              <a:t>Future Directions</a:t>
            </a:r>
            <a:endParaRPr lang="en-US" sz="3200" i="1" dirty="0">
              <a:solidFill>
                <a:srgbClr val="0E284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1F766-9B59-A4FC-CEB2-FEB35473CBB1}"/>
              </a:ext>
            </a:extLst>
          </p:cNvPr>
          <p:cNvSpPr/>
          <p:nvPr/>
        </p:nvSpPr>
        <p:spPr>
          <a:xfrm>
            <a:off x="279918" y="1801640"/>
            <a:ext cx="3825551" cy="4588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2954E2-629E-97A3-0244-EE42A8EE5976}"/>
              </a:ext>
            </a:extLst>
          </p:cNvPr>
          <p:cNvSpPr>
            <a:spLocks noChangeAspect="1"/>
          </p:cNvSpPr>
          <p:nvPr/>
        </p:nvSpPr>
        <p:spPr>
          <a:xfrm>
            <a:off x="5039833" y="2498318"/>
            <a:ext cx="2120132" cy="16459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Immune-12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C430B-A6E0-BA0B-9A55-EC309460F3D3}"/>
              </a:ext>
            </a:extLst>
          </p:cNvPr>
          <p:cNvSpPr txBox="1"/>
          <p:nvPr/>
        </p:nvSpPr>
        <p:spPr>
          <a:xfrm>
            <a:off x="287436" y="1254687"/>
            <a:ext cx="25943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Potency Across Multiple Tumor Lines: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Completed (12):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Brain – 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Pancreas – 3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Ovarian –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Breast –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Lung –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Upcoming (8):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Lung – 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Leukemia –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Breast –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Bladder – 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Gastric –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Colorectal – 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E3D20-F186-2E37-68DE-CB1312D8440C}"/>
              </a:ext>
            </a:extLst>
          </p:cNvPr>
          <p:cNvSpPr txBox="1"/>
          <p:nvPr/>
        </p:nvSpPr>
        <p:spPr>
          <a:xfrm>
            <a:off x="4040372" y="615433"/>
            <a:ext cx="4111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Batch-To-Batch Consistency in Potency: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Working Directly with Immune-12 Manufacturers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Testing multiple packets per batch vs multiple cell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Measuring stability over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F8D0F-541F-AEB6-2816-D72D9865E2C7}"/>
              </a:ext>
            </a:extLst>
          </p:cNvPr>
          <p:cNvSpPr txBox="1"/>
          <p:nvPr/>
        </p:nvSpPr>
        <p:spPr>
          <a:xfrm>
            <a:off x="8313514" y="621983"/>
            <a:ext cx="40123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 Vivo Experiments: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Completed/Ongoing: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Toxicity Profile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Initial Efficacy Study in GBM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Upcoming: Four simultaneous efficacy studies: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Orthotopic Tumor Implantations: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Ovarian Met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Pancreas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Treatment Groups: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Untreated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Start treatment shortly after tumor implant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Start treatment BEFORE tumor implant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Single and combination therapy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89CC33-6B7C-19CE-ABCE-E5F63318CF2C}"/>
              </a:ext>
            </a:extLst>
          </p:cNvPr>
          <p:cNvSpPr txBox="1"/>
          <p:nvPr/>
        </p:nvSpPr>
        <p:spPr>
          <a:xfrm>
            <a:off x="8243932" y="4642129"/>
            <a:ext cx="39480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Microbiome: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Ongoing experiment: Whole Genome Sequencing of 90 fecal samples from healthy NSG and C57BL6 mice after 0, 14, and 28 days of daily Immune-12 treatment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54FC14-DA3E-E678-037C-EA2C721F90D4}"/>
              </a:ext>
            </a:extLst>
          </p:cNvPr>
          <p:cNvSpPr txBox="1"/>
          <p:nvPr/>
        </p:nvSpPr>
        <p:spPr>
          <a:xfrm>
            <a:off x="379534" y="4695372"/>
            <a:ext cx="30940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Proteomic Characterization: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Now: Packet-to-packet and batch-to-batch consistency of proteomic and metabolomic fingerprint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Upcoming: Fractionate Immune-12 to home in on where antitumor potency lies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5D3EA5-79B4-74E0-7DEF-77D564555210}"/>
              </a:ext>
            </a:extLst>
          </p:cNvPr>
          <p:cNvCxnSpPr>
            <a:cxnSpLocks/>
          </p:cNvCxnSpPr>
          <p:nvPr/>
        </p:nvCxnSpPr>
        <p:spPr>
          <a:xfrm flipH="1" flipV="1">
            <a:off x="2934586" y="2668772"/>
            <a:ext cx="2148830" cy="434205"/>
          </a:xfrm>
          <a:prstGeom prst="straightConnector1">
            <a:avLst/>
          </a:prstGeom>
          <a:ln w="825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226FBA-2F38-AEC6-9493-20FE69760477}"/>
              </a:ext>
            </a:extLst>
          </p:cNvPr>
          <p:cNvCxnSpPr>
            <a:cxnSpLocks/>
          </p:cNvCxnSpPr>
          <p:nvPr/>
        </p:nvCxnSpPr>
        <p:spPr>
          <a:xfrm flipH="1">
            <a:off x="3319485" y="3755024"/>
            <a:ext cx="1859635" cy="1010096"/>
          </a:xfrm>
          <a:prstGeom prst="straightConnector1">
            <a:avLst/>
          </a:prstGeom>
          <a:ln w="825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66C765-AD7D-EE65-FD87-86853BBA160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6849479" y="3903199"/>
            <a:ext cx="1464035" cy="1329340"/>
          </a:xfrm>
          <a:prstGeom prst="straightConnector1">
            <a:avLst/>
          </a:prstGeom>
          <a:ln w="825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5386A9-BB5E-EC78-EEEC-D21FF068C8CC}"/>
              </a:ext>
            </a:extLst>
          </p:cNvPr>
          <p:cNvCxnSpPr>
            <a:cxnSpLocks/>
            <a:stCxn id="6" idx="0"/>
            <a:endCxn id="8" idx="2"/>
          </p:cNvCxnSpPr>
          <p:nvPr/>
        </p:nvCxnSpPr>
        <p:spPr>
          <a:xfrm flipH="1" flipV="1">
            <a:off x="6096000" y="2000428"/>
            <a:ext cx="3899" cy="497890"/>
          </a:xfrm>
          <a:prstGeom prst="straightConnector1">
            <a:avLst/>
          </a:prstGeom>
          <a:ln w="825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5006C9-004D-B179-40C4-F00CEC3D3A92}"/>
              </a:ext>
            </a:extLst>
          </p:cNvPr>
          <p:cNvCxnSpPr>
            <a:cxnSpLocks/>
          </p:cNvCxnSpPr>
          <p:nvPr/>
        </p:nvCxnSpPr>
        <p:spPr>
          <a:xfrm flipV="1">
            <a:off x="7108586" y="2773680"/>
            <a:ext cx="1502014" cy="309866"/>
          </a:xfrm>
          <a:prstGeom prst="straightConnector1">
            <a:avLst/>
          </a:prstGeom>
          <a:ln w="825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E7D541A-A1B5-6E2B-9718-1862AAA44751}"/>
              </a:ext>
            </a:extLst>
          </p:cNvPr>
          <p:cNvSpPr txBox="1"/>
          <p:nvPr/>
        </p:nvSpPr>
        <p:spPr>
          <a:xfrm>
            <a:off x="3859471" y="4986317"/>
            <a:ext cx="4111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Testing on Uncultured Patient Brain Tumor Tissues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Satterlee Lab’s organotypic brain slice culture technology can engraft, treat, and analyze patient brain tumors just after resection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72524D-7950-195F-3EAD-D6B3D6393B47}"/>
              </a:ext>
            </a:extLst>
          </p:cNvPr>
          <p:cNvCxnSpPr>
            <a:cxnSpLocks/>
          </p:cNvCxnSpPr>
          <p:nvPr/>
        </p:nvCxnSpPr>
        <p:spPr>
          <a:xfrm>
            <a:off x="6096000" y="4145648"/>
            <a:ext cx="0" cy="850518"/>
          </a:xfrm>
          <a:prstGeom prst="straightConnector1">
            <a:avLst/>
          </a:prstGeom>
          <a:ln w="825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81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83A1E-569C-ED61-94E5-EE8ADDE49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E85364-E500-303F-B848-5E05616E2B3D}"/>
              </a:ext>
            </a:extLst>
          </p:cNvPr>
          <p:cNvGrpSpPr/>
          <p:nvPr/>
        </p:nvGrpSpPr>
        <p:grpSpPr>
          <a:xfrm>
            <a:off x="3150606" y="561975"/>
            <a:ext cx="9041394" cy="5926693"/>
            <a:chOff x="3150606" y="561975"/>
            <a:chExt cx="9041394" cy="59266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A34B59-E099-15F7-3A9B-32773FD7AE4C}"/>
                </a:ext>
              </a:extLst>
            </p:cNvPr>
            <p:cNvSpPr/>
            <p:nvPr/>
          </p:nvSpPr>
          <p:spPr>
            <a:xfrm>
              <a:off x="3150606" y="606582"/>
              <a:ext cx="5748950" cy="5882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B485FD-3239-A59C-7A10-1691F5129089}"/>
                </a:ext>
              </a:extLst>
            </p:cNvPr>
            <p:cNvSpPr/>
            <p:nvPr/>
          </p:nvSpPr>
          <p:spPr>
            <a:xfrm>
              <a:off x="3292444" y="561975"/>
              <a:ext cx="8899556" cy="5368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5ABD30-920E-5F7C-3616-EBB4A3A346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136" y="2288312"/>
            <a:ext cx="11210207" cy="262772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The Satterlee Lab and the Screening Live Cancer Explants Core Facility at UNC are conducting ongoing sponsored/contracted research for Pacific Marine Biotech.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BEBCA9-A399-3E15-5D62-C296E1CEA03F}"/>
              </a:ext>
            </a:extLst>
          </p:cNvPr>
          <p:cNvSpPr txBox="1">
            <a:spLocks/>
          </p:cNvSpPr>
          <p:nvPr/>
        </p:nvSpPr>
        <p:spPr>
          <a:xfrm>
            <a:off x="385527" y="76347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E2841"/>
                </a:solidFill>
                <a:latin typeface="Georgia" panose="02040502050405020303" pitchFamily="18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09218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DDE603D-171B-88F4-7331-EB5F0B6BFC8B}"/>
              </a:ext>
            </a:extLst>
          </p:cNvPr>
          <p:cNvGrpSpPr/>
          <p:nvPr/>
        </p:nvGrpSpPr>
        <p:grpSpPr>
          <a:xfrm>
            <a:off x="3096284" y="561975"/>
            <a:ext cx="9095715" cy="5926693"/>
            <a:chOff x="0" y="561975"/>
            <a:chExt cx="12192000" cy="59266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7389F9-0A8A-08BE-2FE6-9CC5EE711874}"/>
                </a:ext>
              </a:extLst>
            </p:cNvPr>
            <p:cNvSpPr/>
            <p:nvPr/>
          </p:nvSpPr>
          <p:spPr>
            <a:xfrm>
              <a:off x="0" y="606582"/>
              <a:ext cx="7681690" cy="5882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1AF4D1-539E-80E3-F6CB-B703C62464C9}"/>
                </a:ext>
              </a:extLst>
            </p:cNvPr>
            <p:cNvSpPr/>
            <p:nvPr/>
          </p:nvSpPr>
          <p:spPr>
            <a:xfrm>
              <a:off x="3292444" y="561975"/>
              <a:ext cx="8899556" cy="5368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E43797-1192-D633-C972-D64E28602B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137" y="2288312"/>
            <a:ext cx="8425739" cy="262772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/>
              <a:t>Evaluate Antitumor Potency of Immune-12</a:t>
            </a:r>
          </a:p>
          <a:p>
            <a:r>
              <a:rPr lang="en-US" sz="240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/>
              <a:t>Characterize the Makeup of Immune-12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/>
              <a:t>Determine How Immune-12 is Working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65BE4D-E8AF-7E71-0CD1-7BDE8F8A13F9}"/>
              </a:ext>
            </a:extLst>
          </p:cNvPr>
          <p:cNvSpPr txBox="1">
            <a:spLocks/>
          </p:cNvSpPr>
          <p:nvPr/>
        </p:nvSpPr>
        <p:spPr>
          <a:xfrm>
            <a:off x="385527" y="76347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E2841"/>
                </a:solidFill>
                <a:latin typeface="Georgia" panose="02040502050405020303" pitchFamily="18" charset="0"/>
              </a:rPr>
              <a:t>Pre-Clinical Scope of Work</a:t>
            </a:r>
          </a:p>
        </p:txBody>
      </p:sp>
    </p:spTree>
    <p:extLst>
      <p:ext uri="{BB962C8B-B14F-4D97-AF65-F5344CB8AC3E}">
        <p14:creationId xmlns:p14="http://schemas.microsoft.com/office/powerpoint/2010/main" val="258800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0ADB7-C9A1-AB6D-ED21-C1E08F037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F9B51E5-A8B5-7B22-1E72-7D7F255251C1}"/>
              </a:ext>
            </a:extLst>
          </p:cNvPr>
          <p:cNvGrpSpPr/>
          <p:nvPr/>
        </p:nvGrpSpPr>
        <p:grpSpPr>
          <a:xfrm>
            <a:off x="0" y="561975"/>
            <a:ext cx="12192000" cy="5926693"/>
            <a:chOff x="0" y="561975"/>
            <a:chExt cx="12192000" cy="592669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BC030D3-7FE1-03F5-F621-B576319A8817}"/>
                </a:ext>
              </a:extLst>
            </p:cNvPr>
            <p:cNvSpPr/>
            <p:nvPr/>
          </p:nvSpPr>
          <p:spPr>
            <a:xfrm>
              <a:off x="0" y="606582"/>
              <a:ext cx="8899556" cy="5882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177DD4-D22F-E2AE-DCC7-A5FA12514BBB}"/>
                </a:ext>
              </a:extLst>
            </p:cNvPr>
            <p:cNvSpPr/>
            <p:nvPr/>
          </p:nvSpPr>
          <p:spPr>
            <a:xfrm>
              <a:off x="3292444" y="561975"/>
              <a:ext cx="8899556" cy="5368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BA9C83F7-8BD3-1FB8-FE6D-D3D6F11E7D66}"/>
              </a:ext>
            </a:extLst>
          </p:cNvPr>
          <p:cNvSpPr txBox="1">
            <a:spLocks/>
          </p:cNvSpPr>
          <p:nvPr/>
        </p:nvSpPr>
        <p:spPr>
          <a:xfrm>
            <a:off x="342997" y="814664"/>
            <a:ext cx="11709903" cy="5690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E2841"/>
                </a:solidFill>
                <a:latin typeface="Georgia" panose="02040502050405020303" pitchFamily="18" charset="0"/>
              </a:rPr>
              <a:t>Previously Published Data on Immune-12 in Prostate Cancer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B20D8-84AC-0855-E884-787EEDDD1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380" y="2115725"/>
            <a:ext cx="2254673" cy="1705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6EDDC4-A816-D794-E36D-0CF70DA25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380" y="3889335"/>
            <a:ext cx="3665335" cy="2041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DB9BC3-75D6-21BD-71F6-36C20068C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29" y="2054836"/>
            <a:ext cx="5966987" cy="39838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B22040-9F47-97E7-DE02-352D6C4757E3}"/>
              </a:ext>
            </a:extLst>
          </p:cNvPr>
          <p:cNvSpPr txBox="1"/>
          <p:nvPr/>
        </p:nvSpPr>
        <p:spPr>
          <a:xfrm>
            <a:off x="6437957" y="6488668"/>
            <a:ext cx="438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Yuan et al, The Prostate. 2019;79:826–839.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49704-963C-12D7-DDED-206EDFC967A4}"/>
              </a:ext>
            </a:extLst>
          </p:cNvPr>
          <p:cNvSpPr txBox="1"/>
          <p:nvPr/>
        </p:nvSpPr>
        <p:spPr>
          <a:xfrm>
            <a:off x="1461911" y="1642021"/>
            <a:ext cx="4634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Immune-12 Induces Tumor Growth Inhibition in Mice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468B5-EF8B-812D-5169-32B5B67FD223}"/>
              </a:ext>
            </a:extLst>
          </p:cNvPr>
          <p:cNvSpPr txBox="1"/>
          <p:nvPr/>
        </p:nvSpPr>
        <p:spPr>
          <a:xfrm>
            <a:off x="7451466" y="1647647"/>
            <a:ext cx="4506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Immune-12 Affects Protein Profiles of Cancer Cells</a:t>
            </a:r>
          </a:p>
        </p:txBody>
      </p:sp>
    </p:spTree>
    <p:extLst>
      <p:ext uri="{BB962C8B-B14F-4D97-AF65-F5344CB8AC3E}">
        <p14:creationId xmlns:p14="http://schemas.microsoft.com/office/powerpoint/2010/main" val="211512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187F6F-28FA-ADD2-6E66-2ABAF6281F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FD6F96-CA4B-7D75-34F5-3B37ABC854F0}"/>
              </a:ext>
            </a:extLst>
          </p:cNvPr>
          <p:cNvGrpSpPr/>
          <p:nvPr/>
        </p:nvGrpSpPr>
        <p:grpSpPr>
          <a:xfrm>
            <a:off x="0" y="561975"/>
            <a:ext cx="12192000" cy="5926693"/>
            <a:chOff x="0" y="561975"/>
            <a:chExt cx="12192000" cy="59266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21E25C-FD08-E742-CD5B-FFBAB0E50273}"/>
                </a:ext>
              </a:extLst>
            </p:cNvPr>
            <p:cNvSpPr/>
            <p:nvPr/>
          </p:nvSpPr>
          <p:spPr>
            <a:xfrm>
              <a:off x="0" y="606582"/>
              <a:ext cx="8899556" cy="5882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C22BB8-C789-98ED-04A2-17A23A200DF7}"/>
                </a:ext>
              </a:extLst>
            </p:cNvPr>
            <p:cNvSpPr/>
            <p:nvPr/>
          </p:nvSpPr>
          <p:spPr>
            <a:xfrm>
              <a:off x="3292444" y="561975"/>
              <a:ext cx="8899556" cy="5368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EE2BA8C-0C48-8658-358B-474EEEA17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530" y="3286356"/>
            <a:ext cx="6438900" cy="26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58458A-E083-167B-6308-CAC35CAA2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44" y="1547904"/>
            <a:ext cx="5513886" cy="30923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A01E120-6725-387A-B90E-8FE40E0BBCB7}"/>
              </a:ext>
            </a:extLst>
          </p:cNvPr>
          <p:cNvSpPr txBox="1">
            <a:spLocks/>
          </p:cNvSpPr>
          <p:nvPr/>
        </p:nvSpPr>
        <p:spPr>
          <a:xfrm>
            <a:off x="342997" y="814664"/>
            <a:ext cx="11709903" cy="5690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E2841"/>
                </a:solidFill>
                <a:latin typeface="Georgia" panose="02040502050405020303" pitchFamily="18" charset="0"/>
              </a:rPr>
              <a:t>Previously Published Data on Immune-12 in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237115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658772B-4E85-B615-E688-83675E60B903}"/>
              </a:ext>
            </a:extLst>
          </p:cNvPr>
          <p:cNvGrpSpPr/>
          <p:nvPr/>
        </p:nvGrpSpPr>
        <p:grpSpPr>
          <a:xfrm>
            <a:off x="0" y="561975"/>
            <a:ext cx="12192000" cy="5926693"/>
            <a:chOff x="0" y="561975"/>
            <a:chExt cx="12192000" cy="59266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55150A-1D6E-2589-FBFB-56BD983916FB}"/>
                </a:ext>
              </a:extLst>
            </p:cNvPr>
            <p:cNvSpPr/>
            <p:nvPr/>
          </p:nvSpPr>
          <p:spPr>
            <a:xfrm>
              <a:off x="0" y="606582"/>
              <a:ext cx="8899556" cy="5882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BF3F65-D7D2-4E4A-DDBA-ED4F65DBC8B6}"/>
                </a:ext>
              </a:extLst>
            </p:cNvPr>
            <p:cNvSpPr/>
            <p:nvPr/>
          </p:nvSpPr>
          <p:spPr>
            <a:xfrm>
              <a:off x="3292444" y="561975"/>
              <a:ext cx="8899556" cy="5368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graph of survival&#10;&#10;AI-generated content may be incorrect.">
            <a:extLst>
              <a:ext uri="{FF2B5EF4-FFF2-40B4-BE49-F238E27FC236}">
                <a16:creationId xmlns:a16="http://schemas.microsoft.com/office/drawing/2014/main" id="{AB772E3A-A156-A13C-00E9-14F35A68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20" y="2164567"/>
            <a:ext cx="2423160" cy="3014411"/>
          </a:xfrm>
          <a:prstGeom prst="rect">
            <a:avLst/>
          </a:prstGeom>
        </p:spPr>
      </p:pic>
      <p:pic>
        <p:nvPicPr>
          <p:cNvPr id="8" name="Picture 7" descr="A graph of survival&#10;&#10;AI-generated content may be incorrect.">
            <a:extLst>
              <a:ext uri="{FF2B5EF4-FFF2-40B4-BE49-F238E27FC236}">
                <a16:creationId xmlns:a16="http://schemas.microsoft.com/office/drawing/2014/main" id="{68430FFF-EB75-AF2B-F64D-B1AA7D6B7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489"/>
            <a:ext cx="2423160" cy="3043489"/>
          </a:xfrm>
          <a:prstGeom prst="rect">
            <a:avLst/>
          </a:prstGeom>
        </p:spPr>
      </p:pic>
      <p:pic>
        <p:nvPicPr>
          <p:cNvPr id="10" name="Picture 9" descr="A graph of survival&#10;&#10;AI-generated content may be incorrect.">
            <a:extLst>
              <a:ext uri="{FF2B5EF4-FFF2-40B4-BE49-F238E27FC236}">
                <a16:creationId xmlns:a16="http://schemas.microsoft.com/office/drawing/2014/main" id="{E1631E0A-27A1-7C24-E044-279DC978A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30" y="2077333"/>
            <a:ext cx="2423160" cy="3101645"/>
          </a:xfrm>
          <a:prstGeom prst="rect">
            <a:avLst/>
          </a:prstGeom>
        </p:spPr>
      </p:pic>
      <p:pic>
        <p:nvPicPr>
          <p:cNvPr id="16" name="Picture 15" descr="A graph of survival&#10;&#10;AI-generated content may be incorrect.">
            <a:extLst>
              <a:ext uri="{FF2B5EF4-FFF2-40B4-BE49-F238E27FC236}">
                <a16:creationId xmlns:a16="http://schemas.microsoft.com/office/drawing/2014/main" id="{CF9C29A5-0EE8-FECF-269F-C679DB050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40" y="2135489"/>
            <a:ext cx="2423160" cy="3043489"/>
          </a:xfrm>
          <a:prstGeom prst="rect">
            <a:avLst/>
          </a:prstGeom>
        </p:spPr>
      </p:pic>
      <p:pic>
        <p:nvPicPr>
          <p:cNvPr id="18" name="Picture 17" descr="A graph of survival&#10;&#10;AI-generated content may be incorrect.">
            <a:extLst>
              <a:ext uri="{FF2B5EF4-FFF2-40B4-BE49-F238E27FC236}">
                <a16:creationId xmlns:a16="http://schemas.microsoft.com/office/drawing/2014/main" id="{4030088E-AF0D-0056-944E-6D8D9B126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10" y="2106411"/>
            <a:ext cx="2423160" cy="3072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674766-D033-C605-DD5D-33348D41D951}"/>
              </a:ext>
            </a:extLst>
          </p:cNvPr>
          <p:cNvSpPr txBox="1">
            <a:spLocks/>
          </p:cNvSpPr>
          <p:nvPr/>
        </p:nvSpPr>
        <p:spPr>
          <a:xfrm>
            <a:off x="385526" y="763478"/>
            <a:ext cx="1121211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E2841"/>
                </a:solidFill>
                <a:latin typeface="Georgia" panose="02040502050405020303" pitchFamily="18" charset="0"/>
              </a:rPr>
              <a:t>In Our Lab: Immune-12 Potently Kills GBM Cells </a:t>
            </a:r>
            <a:r>
              <a:rPr lang="en-US" sz="3200" i="1" dirty="0">
                <a:solidFill>
                  <a:srgbClr val="0E2841"/>
                </a:solidFill>
                <a:latin typeface="Georgia" panose="02040502050405020303" pitchFamily="18" charset="0"/>
              </a:rPr>
              <a:t>In Vitro</a:t>
            </a:r>
          </a:p>
        </p:txBody>
      </p:sp>
    </p:spTree>
    <p:extLst>
      <p:ext uri="{BB962C8B-B14F-4D97-AF65-F5344CB8AC3E}">
        <p14:creationId xmlns:p14="http://schemas.microsoft.com/office/powerpoint/2010/main" val="189673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01C35C9-7C56-3DD3-D58B-F6B6A1656D22}"/>
              </a:ext>
            </a:extLst>
          </p:cNvPr>
          <p:cNvGrpSpPr/>
          <p:nvPr/>
        </p:nvGrpSpPr>
        <p:grpSpPr>
          <a:xfrm>
            <a:off x="0" y="561975"/>
            <a:ext cx="12192000" cy="5926693"/>
            <a:chOff x="0" y="561975"/>
            <a:chExt cx="12192000" cy="592669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0E5DDF-1026-880A-CB30-96DDAFF47495}"/>
                </a:ext>
              </a:extLst>
            </p:cNvPr>
            <p:cNvSpPr/>
            <p:nvPr/>
          </p:nvSpPr>
          <p:spPr>
            <a:xfrm>
              <a:off x="0" y="606582"/>
              <a:ext cx="8899556" cy="5882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3E34F2-1A27-B996-A4C2-27DDBFAA5289}"/>
                </a:ext>
              </a:extLst>
            </p:cNvPr>
            <p:cNvSpPr/>
            <p:nvPr/>
          </p:nvSpPr>
          <p:spPr>
            <a:xfrm>
              <a:off x="3292444" y="561975"/>
              <a:ext cx="8899556" cy="5368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85F653-1BDC-F15A-B65C-DEE7CFBA54A3}"/>
              </a:ext>
            </a:extLst>
          </p:cNvPr>
          <p:cNvGrpSpPr>
            <a:grpSpLocks noChangeAspect="1"/>
          </p:cNvGrpSpPr>
          <p:nvPr/>
        </p:nvGrpSpPr>
        <p:grpSpPr>
          <a:xfrm>
            <a:off x="1562566" y="2401822"/>
            <a:ext cx="4827833" cy="2850662"/>
            <a:chOff x="584681" y="1470343"/>
            <a:chExt cx="3440667" cy="2160739"/>
          </a:xfrm>
        </p:grpSpPr>
        <p:pic>
          <p:nvPicPr>
            <p:cNvPr id="4" name="Picture 3" descr="A graph of survival&#10;&#10;AI-generated content may be incorrect.">
              <a:extLst>
                <a:ext uri="{FF2B5EF4-FFF2-40B4-BE49-F238E27FC236}">
                  <a16:creationId xmlns:a16="http://schemas.microsoft.com/office/drawing/2014/main" id="{70ABEA6C-92D5-07E8-446B-7D5DD9752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81" y="1470343"/>
              <a:ext cx="1720334" cy="2160739"/>
            </a:xfrm>
            <a:prstGeom prst="rect">
              <a:avLst/>
            </a:prstGeom>
          </p:spPr>
        </p:pic>
        <p:pic>
          <p:nvPicPr>
            <p:cNvPr id="6" name="Picture 5" descr="A graph of survival&#10;&#10;AI-generated content may be incorrect.">
              <a:extLst>
                <a:ext uri="{FF2B5EF4-FFF2-40B4-BE49-F238E27FC236}">
                  <a16:creationId xmlns:a16="http://schemas.microsoft.com/office/drawing/2014/main" id="{7525DEAF-3FB4-C5EE-EBC2-26DA84129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015" y="1477224"/>
              <a:ext cx="1720333" cy="214697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373127-6754-F8BE-FCCB-AC6B9D4638AE}"/>
              </a:ext>
            </a:extLst>
          </p:cNvPr>
          <p:cNvSpPr txBox="1">
            <a:spLocks/>
          </p:cNvSpPr>
          <p:nvPr/>
        </p:nvSpPr>
        <p:spPr>
          <a:xfrm>
            <a:off x="385526" y="763478"/>
            <a:ext cx="1140261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E2841"/>
                </a:solidFill>
                <a:latin typeface="Georgia" panose="02040502050405020303" pitchFamily="18" charset="0"/>
              </a:rPr>
              <a:t>Immune-12 Potently Kills Other Cancer Cell Types </a:t>
            </a:r>
            <a:r>
              <a:rPr lang="en-US" sz="3200" i="1" dirty="0">
                <a:solidFill>
                  <a:srgbClr val="0E2841"/>
                </a:solidFill>
                <a:latin typeface="Georgia" panose="02040502050405020303" pitchFamily="18" charset="0"/>
              </a:rPr>
              <a:t>In Vitro</a:t>
            </a:r>
          </a:p>
        </p:txBody>
      </p:sp>
      <p:pic>
        <p:nvPicPr>
          <p:cNvPr id="3" name="Picture 2" descr="A graph of a graph of survival&#10;&#10;AI-generated content may be incorrect.">
            <a:extLst>
              <a:ext uri="{FF2B5EF4-FFF2-40B4-BE49-F238E27FC236}">
                <a16:creationId xmlns:a16="http://schemas.microsoft.com/office/drawing/2014/main" id="{AE44AC65-7A35-95BC-83A3-172BDCA49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64" y="2401822"/>
            <a:ext cx="2284680" cy="2842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2E71FB-3473-7B69-217C-6CC64B298D4F}"/>
              </a:ext>
            </a:extLst>
          </p:cNvPr>
          <p:cNvSpPr txBox="1"/>
          <p:nvPr/>
        </p:nvSpPr>
        <p:spPr>
          <a:xfrm>
            <a:off x="3049791" y="1904375"/>
            <a:ext cx="240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Ovarian Cancer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C7538-D872-5A2D-1841-2A7DF5572A45}"/>
              </a:ext>
            </a:extLst>
          </p:cNvPr>
          <p:cNvSpPr txBox="1"/>
          <p:nvPr/>
        </p:nvSpPr>
        <p:spPr>
          <a:xfrm>
            <a:off x="8477855" y="1904375"/>
            <a:ext cx="222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Breast Cancer</a:t>
            </a:r>
          </a:p>
        </p:txBody>
      </p:sp>
    </p:spTree>
    <p:extLst>
      <p:ext uri="{BB962C8B-B14F-4D97-AF65-F5344CB8AC3E}">
        <p14:creationId xmlns:p14="http://schemas.microsoft.com/office/powerpoint/2010/main" val="80102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86710-24D9-C33C-EB8A-E7D08B96C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1A62944-3FA2-ABE4-AE94-0C521413ED2C}"/>
              </a:ext>
            </a:extLst>
          </p:cNvPr>
          <p:cNvGrpSpPr/>
          <p:nvPr/>
        </p:nvGrpSpPr>
        <p:grpSpPr>
          <a:xfrm>
            <a:off x="0" y="561975"/>
            <a:ext cx="12192000" cy="5926693"/>
            <a:chOff x="0" y="561975"/>
            <a:chExt cx="12192000" cy="592669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E76A2A-E51D-4609-38FD-709605E50482}"/>
                </a:ext>
              </a:extLst>
            </p:cNvPr>
            <p:cNvSpPr/>
            <p:nvPr/>
          </p:nvSpPr>
          <p:spPr>
            <a:xfrm>
              <a:off x="0" y="606582"/>
              <a:ext cx="8899556" cy="5882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AAB49D-A758-619C-AAAD-1131C413FE58}"/>
                </a:ext>
              </a:extLst>
            </p:cNvPr>
            <p:cNvSpPr/>
            <p:nvPr/>
          </p:nvSpPr>
          <p:spPr>
            <a:xfrm>
              <a:off x="3292444" y="561975"/>
              <a:ext cx="8899556" cy="5368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C923B2-CD9F-E1AC-E1D6-4C5C6063943C}"/>
              </a:ext>
            </a:extLst>
          </p:cNvPr>
          <p:cNvSpPr txBox="1">
            <a:spLocks/>
          </p:cNvSpPr>
          <p:nvPr/>
        </p:nvSpPr>
        <p:spPr>
          <a:xfrm>
            <a:off x="385526" y="763478"/>
            <a:ext cx="1140261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E2841"/>
                </a:solidFill>
                <a:latin typeface="Georgia" panose="02040502050405020303" pitchFamily="18" charset="0"/>
              </a:rPr>
              <a:t>Immune-12 Potently Kills Other Cancer Cell Types </a:t>
            </a:r>
            <a:r>
              <a:rPr lang="en-US" sz="3200" i="1" dirty="0">
                <a:solidFill>
                  <a:srgbClr val="0E2841"/>
                </a:solidFill>
                <a:latin typeface="Georgia" panose="02040502050405020303" pitchFamily="18" charset="0"/>
              </a:rPr>
              <a:t>In Vitro</a:t>
            </a:r>
          </a:p>
        </p:txBody>
      </p:sp>
      <p:pic>
        <p:nvPicPr>
          <p:cNvPr id="5" name="Picture 4" descr="A graph of survival&#10;&#10;AI-generated content may be incorrect.">
            <a:extLst>
              <a:ext uri="{FF2B5EF4-FFF2-40B4-BE49-F238E27FC236}">
                <a16:creationId xmlns:a16="http://schemas.microsoft.com/office/drawing/2014/main" id="{4387F874-D04D-EB77-5285-774BC5E8E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2" y="2534352"/>
            <a:ext cx="2226771" cy="27968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3DDBE2F-CD94-F837-92FE-C6BA2EE2B2AD}"/>
              </a:ext>
            </a:extLst>
          </p:cNvPr>
          <p:cNvGrpSpPr>
            <a:grpSpLocks noChangeAspect="1"/>
          </p:cNvGrpSpPr>
          <p:nvPr/>
        </p:nvGrpSpPr>
        <p:grpSpPr>
          <a:xfrm>
            <a:off x="4104358" y="2520590"/>
            <a:ext cx="7197776" cy="2848852"/>
            <a:chOff x="2960817" y="4100371"/>
            <a:chExt cx="5493992" cy="2174501"/>
          </a:xfrm>
        </p:grpSpPr>
        <p:pic>
          <p:nvPicPr>
            <p:cNvPr id="7" name="Picture 6" descr="A graph of survival&#10;&#10;AI-generated content may be incorrect.">
              <a:extLst>
                <a:ext uri="{FF2B5EF4-FFF2-40B4-BE49-F238E27FC236}">
                  <a16:creationId xmlns:a16="http://schemas.microsoft.com/office/drawing/2014/main" id="{A2BD8687-F919-F891-8C73-9068CD1F9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150" y="4100371"/>
              <a:ext cx="1720333" cy="2146976"/>
            </a:xfrm>
            <a:prstGeom prst="rect">
              <a:avLst/>
            </a:prstGeom>
          </p:spPr>
        </p:pic>
        <p:pic>
          <p:nvPicPr>
            <p:cNvPr id="8" name="Picture 7" descr="A graph of survival&#10;&#10;AI-generated content may be incorrect.">
              <a:extLst>
                <a:ext uri="{FF2B5EF4-FFF2-40B4-BE49-F238E27FC236}">
                  <a16:creationId xmlns:a16="http://schemas.microsoft.com/office/drawing/2014/main" id="{8AB3EDE3-22AB-579E-5C8A-9D67C5D01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817" y="4107252"/>
              <a:ext cx="1720334" cy="2140095"/>
            </a:xfrm>
            <a:prstGeom prst="rect">
              <a:avLst/>
            </a:prstGeom>
          </p:spPr>
        </p:pic>
        <p:pic>
          <p:nvPicPr>
            <p:cNvPr id="9" name="Picture 8" descr="A graph of survival&#10;&#10;AI-generated content may be incorrect.">
              <a:extLst>
                <a:ext uri="{FF2B5EF4-FFF2-40B4-BE49-F238E27FC236}">
                  <a16:creationId xmlns:a16="http://schemas.microsoft.com/office/drawing/2014/main" id="{64912FCC-1196-6846-163D-EB276E961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476" y="4107252"/>
              <a:ext cx="1720333" cy="216762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75740B-83F4-C139-0BA8-85F413A32675}"/>
              </a:ext>
            </a:extLst>
          </p:cNvPr>
          <p:cNvSpPr txBox="1"/>
          <p:nvPr/>
        </p:nvSpPr>
        <p:spPr>
          <a:xfrm>
            <a:off x="1250561" y="188087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Lung Cancer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5FCE91-2773-B2BD-F640-7981040E7068}"/>
              </a:ext>
            </a:extLst>
          </p:cNvPr>
          <p:cNvSpPr txBox="1"/>
          <p:nvPr/>
        </p:nvSpPr>
        <p:spPr>
          <a:xfrm>
            <a:off x="6640470" y="194236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Pancreatic Cancer</a:t>
            </a:r>
          </a:p>
        </p:txBody>
      </p:sp>
    </p:spTree>
    <p:extLst>
      <p:ext uri="{BB962C8B-B14F-4D97-AF65-F5344CB8AC3E}">
        <p14:creationId xmlns:p14="http://schemas.microsoft.com/office/powerpoint/2010/main" val="223359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4E43E-562E-169F-4FCB-55E68F8AA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EE5048-22E9-F6BF-B340-68B607D93261}"/>
              </a:ext>
            </a:extLst>
          </p:cNvPr>
          <p:cNvGrpSpPr/>
          <p:nvPr/>
        </p:nvGrpSpPr>
        <p:grpSpPr>
          <a:xfrm>
            <a:off x="0" y="561975"/>
            <a:ext cx="12192000" cy="5926693"/>
            <a:chOff x="0" y="561975"/>
            <a:chExt cx="12192000" cy="59266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257ACC-CFC2-A015-AD91-E9B53B14A5CF}"/>
                </a:ext>
              </a:extLst>
            </p:cNvPr>
            <p:cNvSpPr/>
            <p:nvPr/>
          </p:nvSpPr>
          <p:spPr>
            <a:xfrm>
              <a:off x="0" y="606582"/>
              <a:ext cx="8899556" cy="5882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4E42D4-3326-997C-C1DC-91504EBE84A8}"/>
                </a:ext>
              </a:extLst>
            </p:cNvPr>
            <p:cNvSpPr/>
            <p:nvPr/>
          </p:nvSpPr>
          <p:spPr>
            <a:xfrm>
              <a:off x="3292444" y="561975"/>
              <a:ext cx="8899556" cy="5368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8315618-761E-B112-3B44-30AEB632F949}"/>
              </a:ext>
            </a:extLst>
          </p:cNvPr>
          <p:cNvSpPr/>
          <p:nvPr/>
        </p:nvSpPr>
        <p:spPr>
          <a:xfrm>
            <a:off x="279917" y="697118"/>
            <a:ext cx="2634321" cy="569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of cancer cells&#10;&#10;AI-generated content may be incorrect.">
            <a:extLst>
              <a:ext uri="{FF2B5EF4-FFF2-40B4-BE49-F238E27FC236}">
                <a16:creationId xmlns:a16="http://schemas.microsoft.com/office/drawing/2014/main" id="{F62F3B90-7429-418D-5732-75759098A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7" y="1860599"/>
            <a:ext cx="9971215" cy="4407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B0B528-C019-8EF4-0FDC-77984272C0AC}"/>
              </a:ext>
            </a:extLst>
          </p:cNvPr>
          <p:cNvSpPr txBox="1">
            <a:spLocks/>
          </p:cNvSpPr>
          <p:nvPr/>
        </p:nvSpPr>
        <p:spPr>
          <a:xfrm>
            <a:off x="385526" y="763478"/>
            <a:ext cx="1110405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E2841"/>
                </a:solidFill>
                <a:latin typeface="Georgia" panose="02040502050405020303" pitchFamily="18" charset="0"/>
              </a:rPr>
              <a:t>Variable Sensitivities of Cancer Cells to Immune-12 May Help Us Determine the Mechanism of Action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06ECD1-6EE1-502C-3927-C3BD5F444147}"/>
              </a:ext>
            </a:extLst>
          </p:cNvPr>
          <p:cNvCxnSpPr/>
          <p:nvPr/>
        </p:nvCxnSpPr>
        <p:spPr>
          <a:xfrm>
            <a:off x="1402260" y="3707418"/>
            <a:ext cx="2788467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79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2035c9-fb1f-4e32-858a-efd5e7685d2a">
      <Terms xmlns="http://schemas.microsoft.com/office/infopath/2007/PartnerControls"/>
    </lcf76f155ced4ddcb4097134ff3c332f>
    <TaxCatchAll xmlns="02e17014-e5b6-4ead-93a0-498ed54b29a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20A17D9F16CC42B39CD6FB73D47D8C" ma:contentTypeVersion="19" ma:contentTypeDescription="Create a new document." ma:contentTypeScope="" ma:versionID="bc2d08084f671b9cef51c3901fa9d1ac">
  <xsd:schema xmlns:xsd="http://www.w3.org/2001/XMLSchema" xmlns:xs="http://www.w3.org/2001/XMLSchema" xmlns:p="http://schemas.microsoft.com/office/2006/metadata/properties" xmlns:ns2="502035c9-fb1f-4e32-858a-efd5e7685d2a" xmlns:ns3="02e17014-e5b6-4ead-93a0-498ed54b29a2" targetNamespace="http://schemas.microsoft.com/office/2006/metadata/properties" ma:root="true" ma:fieldsID="b0ad0ec6363af659c716cabbdd0d46b0" ns2:_="" ns3:_="">
    <xsd:import namespace="502035c9-fb1f-4e32-858a-efd5e7685d2a"/>
    <xsd:import namespace="02e17014-e5b6-4ead-93a0-498ed54b29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035c9-fb1f-4e32-858a-efd5e7685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6aa1b14-de09-4ec4-994c-5e9368aeb8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17014-e5b6-4ead-93a0-498ed54b29a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c122363-c2a2-4d5f-9c82-637188e3dc0d}" ma:internalName="TaxCatchAll" ma:showField="CatchAllData" ma:web="02e17014-e5b6-4ead-93a0-498ed54b29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F12E83-B467-4173-B617-2CCE6038AFEE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2b0bba31-5765-4663-b31c-7c07b216dc90"/>
    <ds:schemaRef ds:uri="http://schemas.microsoft.com/office/infopath/2007/PartnerControls"/>
    <ds:schemaRef ds:uri="2d186d4c-578c-40f9-a5cc-194235f7511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7B8303-4752-42D0-AE12-0875DEBE6FE9}"/>
</file>

<file path=customXml/itemProps3.xml><?xml version="1.0" encoding="utf-8"?>
<ds:datastoreItem xmlns:ds="http://schemas.openxmlformats.org/officeDocument/2006/customXml" ds:itemID="{3ABC5F97-66D8-4771-86B8-E2097401A7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445</Words>
  <Application>Microsoft Office PowerPoint</Application>
  <PresentationFormat>Widescreen</PresentationFormat>
  <Paragraphs>76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Georgia</vt:lpstr>
      <vt:lpstr>Office Theme</vt:lpstr>
      <vt:lpstr>Pre-Clinical Evaluation of the Performance of Immune-12  Andrew Satterlee Assistant Professor Director, Screening Live Cancer Explants Program Eshelman School of Pharmacy University of North Carolina at Chapel Hill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Satterlee, Andrew Benson</dc:creator>
  <cp:lastModifiedBy>Satterlee, Andrew Benson</cp:lastModifiedBy>
  <cp:revision>10</cp:revision>
  <cp:lastPrinted>2025-01-31T19:58:07Z</cp:lastPrinted>
  <dcterms:created xsi:type="dcterms:W3CDTF">2025-01-20T23:40:30Z</dcterms:created>
  <dcterms:modified xsi:type="dcterms:W3CDTF">2025-02-07T20:44:14Z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0x010100F820A17D9F16CC42B39CD6FB73D47D8C</vt:lpwstr>
  </property>
  <property fmtid="{D5CDD505-2E9C-101B-9397-08002B2CF9AE}" pid="3" name="MediaServiceImageTags">
    <vt:lpwstr/>
  </property>
</Properties>
</file>